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381" r:id="rId2"/>
    <p:sldId id="385" r:id="rId3"/>
    <p:sldId id="258" r:id="rId4"/>
    <p:sldId id="261" r:id="rId5"/>
    <p:sldId id="266" r:id="rId6"/>
    <p:sldId id="270" r:id="rId7"/>
    <p:sldId id="344" r:id="rId8"/>
    <p:sldId id="271" r:id="rId9"/>
    <p:sldId id="330" r:id="rId10"/>
    <p:sldId id="348" r:id="rId11"/>
    <p:sldId id="349" r:id="rId12"/>
    <p:sldId id="347" r:id="rId13"/>
    <p:sldId id="346" r:id="rId14"/>
    <p:sldId id="333" r:id="rId15"/>
    <p:sldId id="351" r:id="rId16"/>
    <p:sldId id="340" r:id="rId17"/>
    <p:sldId id="353" r:id="rId18"/>
    <p:sldId id="355" r:id="rId19"/>
    <p:sldId id="356" r:id="rId20"/>
    <p:sldId id="358" r:id="rId21"/>
    <p:sldId id="360" r:id="rId22"/>
    <p:sldId id="362" r:id="rId23"/>
    <p:sldId id="364" r:id="rId24"/>
    <p:sldId id="365" r:id="rId25"/>
    <p:sldId id="371" r:id="rId26"/>
    <p:sldId id="373" r:id="rId27"/>
    <p:sldId id="318" r:id="rId28"/>
    <p:sldId id="374" r:id="rId29"/>
    <p:sldId id="386"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NG &amp; OLUFSEN" initials="B&amp;O"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84268" autoAdjust="0"/>
  </p:normalViewPr>
  <p:slideViewPr>
    <p:cSldViewPr>
      <p:cViewPr varScale="1">
        <p:scale>
          <a:sx n="61" d="100"/>
          <a:sy n="61" d="100"/>
        </p:scale>
        <p:origin x="1530" y="72"/>
      </p:cViewPr>
      <p:guideLst>
        <p:guide orient="horz" pos="2160"/>
        <p:guide pos="2880"/>
      </p:guideLst>
    </p:cSldViewPr>
  </p:slideViewPr>
  <p:outlineViewPr>
    <p:cViewPr>
      <p:scale>
        <a:sx n="33" d="100"/>
        <a:sy n="33" d="100"/>
      </p:scale>
      <p:origin x="0" y="-17466"/>
    </p:cViewPr>
  </p:outlineViewPr>
  <p:notesTextViewPr>
    <p:cViewPr>
      <p:scale>
        <a:sx n="100" d="100"/>
        <a:sy n="100" d="100"/>
      </p:scale>
      <p:origin x="0" y="0"/>
    </p:cViewPr>
  </p:notesTextViewPr>
  <p:sorterViewPr>
    <p:cViewPr>
      <p:scale>
        <a:sx n="66" d="100"/>
        <a:sy n="66" d="100"/>
      </p:scale>
      <p:origin x="0" y="-8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5131387517789"/>
          <c:y val="1.8998702146105061E-2"/>
          <c:w val="0.87001007824527432"/>
          <c:h val="0.78028160672474167"/>
        </c:manualLayout>
      </c:layout>
      <c:barChart>
        <c:barDir val="col"/>
        <c:grouping val="clustered"/>
        <c:varyColors val="0"/>
        <c:ser>
          <c:idx val="0"/>
          <c:order val="0"/>
          <c:tx>
            <c:strRef>
              <c:f>Feuil1!$E$69</c:f>
              <c:strCache>
                <c:ptCount val="1"/>
                <c:pt idx="0">
                  <c:v>Pourcentage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fr-BF"/>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Feuil1!$D$70:$D$72</c:f>
              <c:strCache>
                <c:ptCount val="3"/>
                <c:pt idx="0">
                  <c:v>NYHA stade2</c:v>
                </c:pt>
                <c:pt idx="1">
                  <c:v>NYHA stade3</c:v>
                </c:pt>
                <c:pt idx="2">
                  <c:v>NHA stade4</c:v>
                </c:pt>
              </c:strCache>
            </c:strRef>
          </c:cat>
          <c:val>
            <c:numRef>
              <c:f>Feuil1!$E$70:$E$72</c:f>
              <c:numCache>
                <c:formatCode>General</c:formatCode>
                <c:ptCount val="3"/>
                <c:pt idx="0">
                  <c:v>53.93</c:v>
                </c:pt>
                <c:pt idx="1">
                  <c:v>17.98</c:v>
                </c:pt>
                <c:pt idx="2">
                  <c:v>28.09</c:v>
                </c:pt>
              </c:numCache>
            </c:numRef>
          </c:val>
          <c:extLst>
            <c:ext xmlns:c16="http://schemas.microsoft.com/office/drawing/2014/chart" uri="{C3380CC4-5D6E-409C-BE32-E72D297353CC}">
              <c16:uniqueId val="{00000000-A31B-4B31-A0D8-41260343F91F}"/>
            </c:ext>
          </c:extLst>
        </c:ser>
        <c:dLbls>
          <c:dLblPos val="outEnd"/>
          <c:showLegendKey val="0"/>
          <c:showVal val="1"/>
          <c:showCatName val="0"/>
          <c:showSerName val="0"/>
          <c:showPercent val="0"/>
          <c:showBubbleSize val="0"/>
        </c:dLbls>
        <c:gapWidth val="219"/>
        <c:overlap val="-27"/>
        <c:axId val="437482784"/>
        <c:axId val="437483440"/>
      </c:barChart>
      <c:catAx>
        <c:axId val="437482784"/>
        <c:scaling>
          <c:orientation val="minMax"/>
        </c:scaling>
        <c:delete val="0"/>
        <c:axPos val="b"/>
        <c:title>
          <c:tx>
            <c:rich>
              <a:bodyPr rot="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r>
                  <a:rPr lang="fr-FR" sz="2400" b="1" dirty="0">
                    <a:solidFill>
                      <a:sysClr val="windowText" lastClr="000000"/>
                    </a:solidFill>
                    <a:latin typeface="Arial" panose="020B0604020202020204" pitchFamily="34" charset="0"/>
                    <a:cs typeface="Arial" panose="020B0604020202020204" pitchFamily="34" charset="0"/>
                  </a:rPr>
                  <a:t>Stade NYHA</a:t>
                </a:r>
              </a:p>
            </c:rich>
          </c:tx>
          <c:overlay val="0"/>
          <c:spPr>
            <a:noFill/>
            <a:ln>
              <a:noFill/>
            </a:ln>
            <a:effectLst/>
          </c:spPr>
          <c:txPr>
            <a:bodyPr rot="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endParaRPr lang="fr-BF"/>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r-BF"/>
          </a:p>
        </c:txPr>
        <c:crossAx val="437483440"/>
        <c:crosses val="autoZero"/>
        <c:auto val="1"/>
        <c:lblAlgn val="ctr"/>
        <c:lblOffset val="100"/>
        <c:noMultiLvlLbl val="0"/>
      </c:catAx>
      <c:valAx>
        <c:axId val="437483440"/>
        <c:scaling>
          <c:orientation val="minMax"/>
        </c:scaling>
        <c:delete val="0"/>
        <c:axPos val="l"/>
        <c:title>
          <c:tx>
            <c:rich>
              <a:bodyPr rot="-540000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r>
                  <a:rPr lang="fr-FR" sz="2400" b="1">
                    <a:solidFill>
                      <a:sysClr val="windowText" lastClr="000000"/>
                    </a:solidFill>
                    <a:latin typeface="Arial" panose="020B0604020202020204" pitchFamily="34" charset="0"/>
                    <a:cs typeface="Arial" panose="020B0604020202020204" pitchFamily="34" charset="0"/>
                  </a:rPr>
                  <a:t>Pourcentage</a:t>
                </a:r>
              </a:p>
            </c:rich>
          </c:tx>
          <c:overlay val="0"/>
          <c:spPr>
            <a:noFill/>
            <a:ln>
              <a:noFill/>
            </a:ln>
            <a:effectLst/>
          </c:spPr>
          <c:txPr>
            <a:bodyPr rot="-540000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endParaRPr lang="fr-BF"/>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BF"/>
          </a:p>
        </c:txPr>
        <c:crossAx val="437482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fr-BF"/>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F30-4736-877C-04AEF60C745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F30-4736-877C-04AEF60C745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F30-4736-877C-04AEF60C745C}"/>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r-BF"/>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Feuil1!$C$8:$C$10</c:f>
              <c:strCache>
                <c:ptCount val="3"/>
                <c:pt idx="0">
                  <c:v>Rythme sinusal</c:v>
                </c:pt>
                <c:pt idx="1">
                  <c:v>Fibrillation atriale</c:v>
                </c:pt>
                <c:pt idx="2">
                  <c:v>Tachycardie atriale</c:v>
                </c:pt>
              </c:strCache>
            </c:strRef>
          </c:cat>
          <c:val>
            <c:numRef>
              <c:f>Feuil1!$D$8:$D$10</c:f>
              <c:numCache>
                <c:formatCode>0.00%</c:formatCode>
                <c:ptCount val="3"/>
                <c:pt idx="0">
                  <c:v>0.59550000000000003</c:v>
                </c:pt>
                <c:pt idx="1">
                  <c:v>0.39329999999999998</c:v>
                </c:pt>
                <c:pt idx="2">
                  <c:v>1.12E-2</c:v>
                </c:pt>
              </c:numCache>
            </c:numRef>
          </c:val>
          <c:extLst>
            <c:ext xmlns:c16="http://schemas.microsoft.com/office/drawing/2014/chart" uri="{C3380CC4-5D6E-409C-BE32-E72D297353CC}">
              <c16:uniqueId val="{00000006-8F30-4736-877C-04AEF60C745C}"/>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9.9819742250861015E-2"/>
          <c:y val="0.78840617326044238"/>
          <c:w val="0.83916175980446606"/>
          <c:h val="0.16902192859797185"/>
        </c:manualLayout>
      </c:layout>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fr-BF"/>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lgn="just">
        <a:defRPr/>
      </a:pPr>
      <a:endParaRPr lang="fr-BF"/>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6A46D8-5E31-4FE4-8FC3-B74C1419BDBA}" type="datetimeFigureOut">
              <a:rPr lang="fr-FR" smtClean="0"/>
              <a:pPr/>
              <a:t>27/10/2021</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EF5D2C-1D4F-47DB-9F28-033D2932991F}" type="slidenum">
              <a:rPr lang="fr-FR" smtClean="0"/>
              <a:pPr/>
              <a:t>‹N°›</a:t>
            </a:fld>
            <a:endParaRPr lang="fr-FR" dirty="0"/>
          </a:p>
        </p:txBody>
      </p:sp>
    </p:spTree>
    <p:extLst>
      <p:ext uri="{BB962C8B-B14F-4D97-AF65-F5344CB8AC3E}">
        <p14:creationId xmlns:p14="http://schemas.microsoft.com/office/powerpoint/2010/main" val="3755051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r>
              <a:rPr lang="fr-FR" dirty="0"/>
              <a:t>Après une introduction suivi des objectifs</a:t>
            </a:r>
          </a:p>
          <a:p>
            <a:r>
              <a:rPr lang="fr-FR" dirty="0"/>
              <a:t>Nous allons décrire notre méthodologie afin d’atteindre les objectifs que nous nous sommes fixés</a:t>
            </a:r>
          </a:p>
          <a:p>
            <a:r>
              <a:rPr lang="fr-FR" dirty="0"/>
              <a:t>Puis suivront les résultats que nous allons discuter</a:t>
            </a:r>
          </a:p>
          <a:p>
            <a:r>
              <a:rPr lang="fr-FR" dirty="0"/>
              <a:t>Nous terminerons par des suggestions qui seront précédées par une conclusion</a:t>
            </a: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3</a:t>
            </a:fld>
            <a:endParaRPr lang="fr-FR" dirty="0"/>
          </a:p>
        </p:txBody>
      </p:sp>
    </p:spTree>
    <p:extLst>
      <p:ext uri="{BB962C8B-B14F-4D97-AF65-F5344CB8AC3E}">
        <p14:creationId xmlns:p14="http://schemas.microsoft.com/office/powerpoint/2010/main" val="1434605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15</a:t>
            </a:fld>
            <a:endParaRPr lang="fr-FR" dirty="0"/>
          </a:p>
        </p:txBody>
      </p:sp>
    </p:spTree>
    <p:extLst>
      <p:ext uri="{BB962C8B-B14F-4D97-AF65-F5344CB8AC3E}">
        <p14:creationId xmlns:p14="http://schemas.microsoft.com/office/powerpoint/2010/main" val="3808868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18</a:t>
            </a:fld>
            <a:endParaRPr lang="fr-FR" dirty="0"/>
          </a:p>
        </p:txBody>
      </p:sp>
    </p:spTree>
    <p:extLst>
      <p:ext uri="{BB962C8B-B14F-4D97-AF65-F5344CB8AC3E}">
        <p14:creationId xmlns:p14="http://schemas.microsoft.com/office/powerpoint/2010/main" val="3485598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sz="2000"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19</a:t>
            </a:fld>
            <a:endParaRPr lang="fr-FR" dirty="0"/>
          </a:p>
        </p:txBody>
      </p:sp>
    </p:spTree>
    <p:extLst>
      <p:ext uri="{BB962C8B-B14F-4D97-AF65-F5344CB8AC3E}">
        <p14:creationId xmlns:p14="http://schemas.microsoft.com/office/powerpoint/2010/main" val="3502749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sz="2000"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20</a:t>
            </a:fld>
            <a:endParaRPr lang="fr-FR" dirty="0"/>
          </a:p>
        </p:txBody>
      </p:sp>
    </p:spTree>
    <p:extLst>
      <p:ext uri="{BB962C8B-B14F-4D97-AF65-F5344CB8AC3E}">
        <p14:creationId xmlns:p14="http://schemas.microsoft.com/office/powerpoint/2010/main" val="10871645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sz="2000"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21</a:t>
            </a:fld>
            <a:endParaRPr lang="fr-FR" dirty="0"/>
          </a:p>
        </p:txBody>
      </p:sp>
    </p:spTree>
    <p:extLst>
      <p:ext uri="{BB962C8B-B14F-4D97-AF65-F5344CB8AC3E}">
        <p14:creationId xmlns:p14="http://schemas.microsoft.com/office/powerpoint/2010/main" val="4240371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sz="2000"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22</a:t>
            </a:fld>
            <a:endParaRPr lang="fr-FR" dirty="0"/>
          </a:p>
        </p:txBody>
      </p:sp>
    </p:spTree>
    <p:extLst>
      <p:ext uri="{BB962C8B-B14F-4D97-AF65-F5344CB8AC3E}">
        <p14:creationId xmlns:p14="http://schemas.microsoft.com/office/powerpoint/2010/main" val="581427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sz="2000"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23</a:t>
            </a:fld>
            <a:endParaRPr lang="fr-FR" dirty="0"/>
          </a:p>
        </p:txBody>
      </p:sp>
    </p:spTree>
    <p:extLst>
      <p:ext uri="{BB962C8B-B14F-4D97-AF65-F5344CB8AC3E}">
        <p14:creationId xmlns:p14="http://schemas.microsoft.com/office/powerpoint/2010/main" val="3373796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sz="2000"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24</a:t>
            </a:fld>
            <a:endParaRPr lang="fr-FR" dirty="0"/>
          </a:p>
        </p:txBody>
      </p:sp>
    </p:spTree>
    <p:extLst>
      <p:ext uri="{BB962C8B-B14F-4D97-AF65-F5344CB8AC3E}">
        <p14:creationId xmlns:p14="http://schemas.microsoft.com/office/powerpoint/2010/main" val="2384923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sz="2000"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25</a:t>
            </a:fld>
            <a:endParaRPr lang="fr-FR" dirty="0"/>
          </a:p>
        </p:txBody>
      </p:sp>
    </p:spTree>
    <p:extLst>
      <p:ext uri="{BB962C8B-B14F-4D97-AF65-F5344CB8AC3E}">
        <p14:creationId xmlns:p14="http://schemas.microsoft.com/office/powerpoint/2010/main" val="28085203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sz="2000"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26</a:t>
            </a:fld>
            <a:endParaRPr lang="fr-FR" dirty="0"/>
          </a:p>
        </p:txBody>
      </p:sp>
    </p:spTree>
    <p:extLst>
      <p:ext uri="{BB962C8B-B14F-4D97-AF65-F5344CB8AC3E}">
        <p14:creationId xmlns:p14="http://schemas.microsoft.com/office/powerpoint/2010/main" val="3750676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pPr marL="0" marR="0" lvl="0" indent="0" algn="just" defTabSz="914400" rtl="0" eaLnBrk="1" fontAlgn="auto" latinLnBrk="0" hangingPunct="1">
              <a:lnSpc>
                <a:spcPct val="150000"/>
              </a:lnSpc>
              <a:spcBef>
                <a:spcPts val="0"/>
              </a:spcBef>
              <a:spcAft>
                <a:spcPts val="0"/>
              </a:spcAft>
              <a:buClrTx/>
              <a:buSzTx/>
              <a:buFont typeface="Calibri" panose="020F0502020204030204" pitchFamily="34" charset="0"/>
              <a:buNone/>
              <a:tabLst/>
              <a:defRPr/>
            </a:pPr>
            <a:r>
              <a:rPr lang="fr-FR" sz="1200" dirty="0">
                <a:effectLst/>
                <a:latin typeface="Arial" panose="020B0604020202020204" pitchFamily="34" charset="0"/>
                <a:ea typeface="Calibri" panose="020F0502020204030204" pitchFamily="34" charset="0"/>
                <a:cs typeface="Times New Roman" panose="02020603050405020304" pitchFamily="18" charset="0"/>
              </a:rPr>
              <a:t>Les valvulopathies demeurent un problème de santé publique dans le monde et particulièrement en Afrique</a:t>
            </a:r>
          </a:p>
          <a:p>
            <a:pPr marL="0" lvl="0" indent="0" algn="just">
              <a:lnSpc>
                <a:spcPct val="150000"/>
              </a:lnSpc>
              <a:spcAft>
                <a:spcPts val="0"/>
              </a:spcAft>
              <a:buFont typeface="Calibri" panose="020F0502020204030204" pitchFamily="34" charset="0"/>
              <a:buNone/>
            </a:pPr>
            <a:r>
              <a:rPr lang="fr-FR" sz="1200" dirty="0">
                <a:effectLst/>
                <a:latin typeface="Arial" panose="020B0604020202020204" pitchFamily="34" charset="0"/>
                <a:ea typeface="Calibri" panose="020F0502020204030204" pitchFamily="34" charset="0"/>
                <a:cs typeface="Times New Roman" panose="02020603050405020304" pitchFamily="18" charset="0"/>
              </a:rPr>
              <a:t>Elles constituent la 3è cause de décès d’origine cardiovasculaire derrière les coronaropathies et les AVC</a:t>
            </a:r>
          </a:p>
          <a:p>
            <a:pPr marL="0" lvl="0" indent="0" algn="just">
              <a:lnSpc>
                <a:spcPct val="150000"/>
              </a:lnSpc>
              <a:spcAft>
                <a:spcPts val="0"/>
              </a:spcAft>
              <a:buFont typeface="Calibri" panose="020F0502020204030204" pitchFamily="34" charset="0"/>
              <a:buNone/>
            </a:pPr>
            <a:r>
              <a:rPr lang="fr-FR" sz="1200" dirty="0">
                <a:effectLst/>
                <a:latin typeface="Arial" panose="020B0604020202020204" pitchFamily="34" charset="0"/>
                <a:ea typeface="Calibri" panose="020F0502020204030204" pitchFamily="34" charset="0"/>
                <a:cs typeface="Times New Roman" panose="02020603050405020304" pitchFamily="18" charset="0"/>
              </a:rPr>
              <a:t>L’étiologie rhumatismale des valvulopathies est en régression dans le monde mais demeure présente en Afrique</a:t>
            </a:r>
          </a:p>
          <a:p>
            <a:pPr marL="0" lvl="0" indent="0" algn="just">
              <a:lnSpc>
                <a:spcPct val="150000"/>
              </a:lnSpc>
              <a:spcAft>
                <a:spcPts val="0"/>
              </a:spcAft>
              <a:buFont typeface="Calibri" panose="020F0502020204030204" pitchFamily="34" charset="0"/>
              <a:buNone/>
            </a:pPr>
            <a:r>
              <a:rPr lang="fr-FR" sz="1200" dirty="0">
                <a:effectLst/>
                <a:latin typeface="Arial" panose="020B0604020202020204" pitchFamily="34" charset="0"/>
                <a:ea typeface="Calibri" panose="020F0502020204030204" pitchFamily="34" charset="0"/>
                <a:cs typeface="Times New Roman" panose="02020603050405020304" pitchFamily="18" charset="0"/>
              </a:rPr>
              <a:t>La maladie rhumatismale touche 15,6 millions de personnes au niveau mondial, principalement les populations à bas niveau socioéconomique des régions d’endémie (Afrique, Asie du sud-est et zone Asie pacifique) avec 230 000 décès/an</a:t>
            </a: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4</a:t>
            </a:fld>
            <a:endParaRPr lang="fr-FR" dirty="0"/>
          </a:p>
        </p:txBody>
      </p:sp>
    </p:spTree>
    <p:extLst>
      <p:ext uri="{BB962C8B-B14F-4D97-AF65-F5344CB8AC3E}">
        <p14:creationId xmlns:p14="http://schemas.microsoft.com/office/powerpoint/2010/main" val="1146348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27</a:t>
            </a:fld>
            <a:endParaRPr lang="fr-FR" dirty="0"/>
          </a:p>
        </p:txBody>
      </p:sp>
    </p:spTree>
    <p:extLst>
      <p:ext uri="{BB962C8B-B14F-4D97-AF65-F5344CB8AC3E}">
        <p14:creationId xmlns:p14="http://schemas.microsoft.com/office/powerpoint/2010/main" val="13071898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28</a:t>
            </a:fld>
            <a:endParaRPr lang="fr-FR" dirty="0"/>
          </a:p>
        </p:txBody>
      </p:sp>
    </p:spTree>
    <p:extLst>
      <p:ext uri="{BB962C8B-B14F-4D97-AF65-F5344CB8AC3E}">
        <p14:creationId xmlns:p14="http://schemas.microsoft.com/office/powerpoint/2010/main" val="3535643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r>
              <a:rPr lang="fr-FR" dirty="0"/>
              <a:t>Etude multicentrique: services de cardiologie des CHU-YO et de </a:t>
            </a:r>
            <a:r>
              <a:rPr lang="fr-FR" dirty="0" err="1"/>
              <a:t>Bogodogo</a:t>
            </a:r>
            <a:r>
              <a:rPr lang="fr-FR" dirty="0"/>
              <a:t>, l’unité de CS cardiologique de l’HOSCO et le service de médecine  CHR de Koudougou  nous ont servi de cadre d’étude</a:t>
            </a:r>
          </a:p>
          <a:p>
            <a:r>
              <a:rPr lang="fr-FR" dirty="0"/>
              <a:t>Il s’est agi d’une étude de cohorte prospective à visée descriptive</a:t>
            </a:r>
            <a:r>
              <a:rPr lang="fr-FR" baseline="0" dirty="0"/>
              <a:t> qui </a:t>
            </a:r>
            <a:r>
              <a:rPr lang="fr-FR" dirty="0"/>
              <a:t>s’est déroulée du 1er mars au 30 novembre 2020 soit une durée de 9 mois.</a:t>
            </a: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6</a:t>
            </a:fld>
            <a:endParaRPr lang="fr-FR" dirty="0"/>
          </a:p>
        </p:txBody>
      </p:sp>
    </p:spTree>
    <p:extLst>
      <p:ext uri="{BB962C8B-B14F-4D97-AF65-F5344CB8AC3E}">
        <p14:creationId xmlns:p14="http://schemas.microsoft.com/office/powerpoint/2010/main" val="209622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r>
              <a:rPr lang="fr-FR" dirty="0"/>
              <a:t>Notre population d’étude était constitué des </a:t>
            </a: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patients hospitalisés ou suivis en ambulatoire dans les 4 hôpitaux et porteurs d’une valvulopathie sévère sur valve native telle que définie par les guides de pratiques de l’ESC 2017 ou ayant bénéficié d’une</a:t>
            </a:r>
            <a:r>
              <a:rPr kumimoji="0" lang="fr-FR"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procédure d’intervention valvulaire antérieure</a:t>
            </a:r>
            <a:r>
              <a:rPr lang="fr-FR" dirty="0"/>
              <a:t> quelle soit chirurgicale ou percutanée</a:t>
            </a: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7</a:t>
            </a:fld>
            <a:endParaRPr lang="fr-FR" dirty="0"/>
          </a:p>
        </p:txBody>
      </p:sp>
    </p:spTree>
    <p:extLst>
      <p:ext uri="{BB962C8B-B14F-4D97-AF65-F5344CB8AC3E}">
        <p14:creationId xmlns:p14="http://schemas.microsoft.com/office/powerpoint/2010/main" val="27092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pPr marL="0" lvl="0" indent="0">
              <a:lnSpc>
                <a:spcPct val="150000"/>
              </a:lnSpc>
              <a:buNone/>
            </a:pPr>
            <a:r>
              <a:rPr lang="fr-FR" sz="1200" dirty="0">
                <a:solidFill>
                  <a:prstClr val="black"/>
                </a:solidFill>
                <a:latin typeface="Arial" panose="020B0604020202020204" pitchFamily="34" charset="0"/>
                <a:cs typeface="Arial" panose="020B0604020202020204" pitchFamily="34" charset="0"/>
              </a:rPr>
              <a:t>Ont été inclus dans notre étude, tout</a:t>
            </a:r>
            <a:r>
              <a:rPr lang="fr-FR" sz="1200" baseline="0" dirty="0">
                <a:solidFill>
                  <a:prstClr val="black"/>
                </a:solidFill>
                <a:latin typeface="Arial" panose="020B0604020202020204" pitchFamily="34" charset="0"/>
                <a:cs typeface="Arial" panose="020B0604020202020204" pitchFamily="34" charset="0"/>
              </a:rPr>
              <a:t> sujet </a:t>
            </a:r>
            <a:r>
              <a:rPr lang="fr-FR" sz="1200" dirty="0">
                <a:solidFill>
                  <a:prstClr val="black"/>
                </a:solidFill>
                <a:latin typeface="Arial" panose="020B0604020202020204" pitchFamily="34" charset="0"/>
                <a:cs typeface="Arial" panose="020B0604020202020204" pitchFamily="34" charset="0"/>
              </a:rPr>
              <a:t>âgé d’au moins 18 ans,</a:t>
            </a:r>
            <a:r>
              <a:rPr lang="fr-FR" sz="1200" baseline="0" dirty="0">
                <a:solidFill>
                  <a:prstClr val="black"/>
                </a:solidFill>
                <a:latin typeface="Arial" panose="020B0604020202020204" pitchFamily="34" charset="0"/>
                <a:cs typeface="Arial" panose="020B0604020202020204" pitchFamily="34" charset="0"/>
              </a:rPr>
              <a:t> porteur d’une valvulopathie sévère ou ayant un ATCD d’intervention valvulaire chez qui nous avons au préalable obtenu son consentement éclairé</a:t>
            </a:r>
          </a:p>
          <a:p>
            <a:pPr marL="0" lvl="0" indent="0">
              <a:lnSpc>
                <a:spcPct val="150000"/>
              </a:lnSpc>
              <a:buNone/>
            </a:pPr>
            <a:r>
              <a:rPr lang="fr-FR" sz="1200" baseline="0" dirty="0">
                <a:solidFill>
                  <a:prstClr val="black"/>
                </a:solidFill>
                <a:latin typeface="Arial" panose="020B0604020202020204" pitchFamily="34" charset="0"/>
                <a:cs typeface="Arial" panose="020B0604020202020204" pitchFamily="34" charset="0"/>
              </a:rPr>
              <a:t>L’étude a comporté une phase de collecte de 6 mois et une phase de suivi d’une durée de 3 mois après l’inclusion de chaque malade</a:t>
            </a:r>
            <a:endParaRPr lang="fr-FR" sz="1200" dirty="0">
              <a:solidFill>
                <a:prstClr val="black"/>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8</a:t>
            </a:fld>
            <a:endParaRPr lang="fr-FR" dirty="0"/>
          </a:p>
        </p:txBody>
      </p:sp>
    </p:spTree>
    <p:extLst>
      <p:ext uri="{BB962C8B-B14F-4D97-AF65-F5344CB8AC3E}">
        <p14:creationId xmlns:p14="http://schemas.microsoft.com/office/powerpoint/2010/main" val="159695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notes 2"/>
          <p:cNvSpPr>
            <a:spLocks noGrp="1"/>
          </p:cNvSpPr>
          <p:nvPr>
            <p:ph type="body" idx="1"/>
          </p:nvPr>
        </p:nvSpPr>
        <p:spPr/>
        <p:txBody>
          <a:bodyPr/>
          <a:lstStyle/>
          <a:p>
            <a:pPr indent="243840" algn="just">
              <a:lnSpc>
                <a:spcPct val="150000"/>
              </a:lnSpc>
              <a:spcAft>
                <a:spcPts val="0"/>
              </a:spcAft>
            </a:pPr>
            <a:r>
              <a:rPr lang="fr-FR" sz="1200" dirty="0">
                <a:effectLst/>
                <a:latin typeface="Arial" panose="020B0604020202020204" pitchFamily="34" charset="0"/>
                <a:ea typeface="Calibri" panose="020F0502020204030204" pitchFamily="34" charset="0"/>
              </a:rPr>
              <a:t>Les données recueillies ont été saisies sur un micro-ordinateur avec le logiciel </a:t>
            </a:r>
            <a:r>
              <a:rPr lang="fr-FR" sz="1200" dirty="0" err="1">
                <a:effectLst/>
                <a:latin typeface="Arial" panose="020B0604020202020204" pitchFamily="34" charset="0"/>
                <a:ea typeface="Calibri" panose="020F0502020204030204" pitchFamily="34" charset="0"/>
              </a:rPr>
              <a:t>Epiinfo</a:t>
            </a:r>
            <a:r>
              <a:rPr lang="fr-FR" sz="1200" dirty="0">
                <a:effectLst/>
                <a:latin typeface="Arial" panose="020B0604020202020204" pitchFamily="34" charset="0"/>
                <a:ea typeface="Calibri" panose="020F0502020204030204" pitchFamily="34" charset="0"/>
              </a:rPr>
              <a:t> dans sa version 7.2.2.6 puis analysées avec le logiciel Stata dans sa version 15.1. Les moyennes ont été calculées pour les variables quantitatives et les proportions pour celles quantitatives. Les tests Chi-carré de Pearson et de </a:t>
            </a:r>
            <a:r>
              <a:rPr lang="fr-FR" sz="1200" dirty="0" err="1">
                <a:effectLst/>
                <a:latin typeface="Arial" panose="020B0604020202020204" pitchFamily="34" charset="0"/>
                <a:ea typeface="Calibri" panose="020F0502020204030204" pitchFamily="34" charset="0"/>
              </a:rPr>
              <a:t>Student</a:t>
            </a:r>
            <a:r>
              <a:rPr lang="fr-FR" sz="1200" dirty="0">
                <a:effectLst/>
                <a:latin typeface="Arial" panose="020B0604020202020204" pitchFamily="34" charset="0"/>
                <a:ea typeface="Calibri" panose="020F0502020204030204" pitchFamily="34" charset="0"/>
              </a:rPr>
              <a:t> ont été respectivement utilisés pour la comparaison des variables qualitatives et quantitatives avec un seuil  significatif </a:t>
            </a:r>
            <a:r>
              <a:rPr kumimoji="0" lang="fr-FR" sz="32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pour </a:t>
            </a:r>
            <a:r>
              <a:rPr kumimoji="0" lang="fr-FR"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p&lt; 0,05 </a:t>
            </a:r>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9</a:t>
            </a:fld>
            <a:endParaRPr lang="fr-FR" dirty="0"/>
          </a:p>
        </p:txBody>
      </p:sp>
    </p:spTree>
    <p:extLst>
      <p:ext uri="{BB962C8B-B14F-4D97-AF65-F5344CB8AC3E}">
        <p14:creationId xmlns:p14="http://schemas.microsoft.com/office/powerpoint/2010/main" val="3289234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EF5D2C-1D4F-47DB-9F28-033D2932991F}"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22310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EF5D2C-1D4F-47DB-9F28-033D2932991F}"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9056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14</a:t>
            </a:fld>
            <a:endParaRPr lang="fr-FR" dirty="0"/>
          </a:p>
        </p:txBody>
      </p:sp>
    </p:spTree>
    <p:extLst>
      <p:ext uri="{BB962C8B-B14F-4D97-AF65-F5344CB8AC3E}">
        <p14:creationId xmlns:p14="http://schemas.microsoft.com/office/powerpoint/2010/main" val="2242150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7"/>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8DF10604-569F-4375-98A6-EC72CD66C3EA}" type="datetime1">
              <a:rPr lang="fr-FR" smtClean="0"/>
              <a:pPr/>
              <a:t>27/10/2021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26864225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C2337B2-15AA-4431-8E7C-DBF1350D5DAB}" type="datetime1">
              <a:rPr lang="fr-FR" smtClean="0"/>
              <a:pPr/>
              <a:t>27/10/2021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13068702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0"/>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40"/>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AEFAC7-F6A8-4B4E-B122-C52D56209C79}" type="datetime1">
              <a:rPr lang="fr-FR" smtClean="0"/>
              <a:pPr/>
              <a:t>27/10/2021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9734543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4F7798-19A5-467B-BB5A-FE3967675CA9}" type="datetime1">
              <a:rPr lang="fr-FR" smtClean="0"/>
              <a:pPr/>
              <a:t>27/10/2021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0399828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2"/>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ACD9399-4542-40A6-A427-0B7C2E3BFC14}" type="datetime1">
              <a:rPr lang="fr-FR" smtClean="0"/>
              <a:pPr/>
              <a:t>27/10/2021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6901961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8B98D4E-454B-4964-B79A-12F7A6D907A1}" type="datetime1">
              <a:rPr lang="fr-FR" smtClean="0"/>
              <a:pPr/>
              <a:t>27/10/2021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21460953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7EB0ED8-565F-4704-B9BF-D1C507442C89}" type="datetime1">
              <a:rPr lang="fr-FR" smtClean="0"/>
              <a:pPr/>
              <a:t>27/10/2021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3286750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14F2BA3-00ED-428D-9904-22BC19118E22}" type="datetime1">
              <a:rPr lang="fr-FR" smtClean="0"/>
              <a:pPr/>
              <a:t>27/10/2021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2818673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DA6568A-EE67-4371-9261-2CCBC6AAF708}" type="datetime1">
              <a:rPr lang="fr-FR" smtClean="0"/>
              <a:pPr/>
              <a:t>27/10/2021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1008637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194AB28-C82C-4401-996B-48855BFE30B9}" type="datetime1">
              <a:rPr lang="fr-FR" smtClean="0"/>
              <a:pPr/>
              <a:t>27/10/2021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7850164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97F7686-8F01-4406-9489-D220C1752DF0}" type="datetime1">
              <a:rPr lang="fr-FR" smtClean="0"/>
              <a:pPr/>
              <a:t>27/10/2021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0958809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4B706-C18F-49DC-995B-3BAA593AA631}" type="datetime1">
              <a:rPr lang="fr-FR" smtClean="0"/>
              <a:pPr/>
              <a:t>27/10/2021</a:t>
            </a:fld>
            <a:endParaRPr lang="fr-FR" dirty="0"/>
          </a:p>
        </p:txBody>
      </p:sp>
      <p:sp>
        <p:nvSpPr>
          <p:cNvPr id="5" name="Espace réservé du pied de page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1038932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035D1344-08AB-4E94-8730-D9BB8E98521E}"/>
              </a:ext>
            </a:extLst>
          </p:cNvPr>
          <p:cNvSpPr>
            <a:spLocks noGrp="1"/>
          </p:cNvSpPr>
          <p:nvPr>
            <p:ph type="sldNum" sz="quarter" idx="12"/>
          </p:nvPr>
        </p:nvSpPr>
        <p:spPr>
          <a:xfrm>
            <a:off x="8316416" y="6381328"/>
            <a:ext cx="370384" cy="340149"/>
          </a:xfrm>
          <a:ln>
            <a:solidFill>
              <a:schemeClr val="bg1"/>
            </a:solidFill>
          </a:ln>
        </p:spPr>
        <p:style>
          <a:lnRef idx="1">
            <a:schemeClr val="dk1"/>
          </a:lnRef>
          <a:fillRef idx="2">
            <a:schemeClr val="dk1"/>
          </a:fillRef>
          <a:effectRef idx="1">
            <a:schemeClr val="dk1"/>
          </a:effectRef>
          <a:fontRef idx="minor">
            <a:schemeClr val="dk1"/>
          </a:fontRef>
        </p:style>
        <p:txBody>
          <a:bodyPr/>
          <a:lstStyle/>
          <a:p>
            <a:fld id="{12C11457-5389-4C75-895F-8C732FD273D9}" type="slidenum">
              <a:rPr lang="fr-FR" sz="1600" smtClean="0">
                <a:solidFill>
                  <a:schemeClr val="tx1"/>
                </a:solidFill>
                <a:latin typeface="Arial" panose="020B0604020202020204" pitchFamily="34" charset="0"/>
                <a:cs typeface="Arial" panose="020B0604020202020204" pitchFamily="34" charset="0"/>
              </a:rPr>
              <a:pPr/>
              <a:t>1</a:t>
            </a:fld>
            <a:endParaRPr lang="fr-FR" sz="1600" dirty="0">
              <a:solidFill>
                <a:schemeClr val="tx1"/>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182C4E41-3C28-4284-9E2F-3EA08D29273A}"/>
              </a:ext>
            </a:extLst>
          </p:cNvPr>
          <p:cNvSpPr txBox="1"/>
          <p:nvPr/>
        </p:nvSpPr>
        <p:spPr>
          <a:xfrm>
            <a:off x="251520" y="639200"/>
            <a:ext cx="8712968" cy="4013936"/>
          </a:xfrm>
          <a:prstGeom prst="rect">
            <a:avLst/>
          </a:prstGeom>
          <a:noFill/>
        </p:spPr>
        <p:txBody>
          <a:bodyPr wrap="square">
            <a:spAutoFit/>
          </a:bodyPr>
          <a:lstStyle/>
          <a:p>
            <a:pPr algn="just">
              <a:lnSpc>
                <a:spcPct val="200000"/>
              </a:lnSpc>
              <a:spcBef>
                <a:spcPct val="20000"/>
              </a:spcBef>
              <a:defRPr/>
            </a:pPr>
            <a:r>
              <a:rPr lang="fr-FR" sz="3200" dirty="0">
                <a:solidFill>
                  <a:prstClr val="black"/>
                </a:solidFill>
                <a:latin typeface="Arial Black" panose="020B0A04020102020204" pitchFamily="34" charset="0"/>
                <a:ea typeface="Calibri" panose="020F0502020204030204" pitchFamily="34" charset="0"/>
                <a:cs typeface="Arial" panose="020B0604020202020204" pitchFamily="34" charset="0"/>
              </a:rPr>
              <a:t>VALVULOPATHIES SEVERES CHEZ L’ADULTE : étude multicentrique à propos de 89 cas colligés du 1er mars au 30 novembre 2020</a:t>
            </a:r>
            <a:endParaRPr lang="fr-FR" sz="32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07906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D4343F-BCA7-4AEB-A733-F9E96A665CA0}"/>
              </a:ext>
            </a:extLst>
          </p:cNvPr>
          <p:cNvSpPr>
            <a:spLocks noGrp="1"/>
          </p:cNvSpPr>
          <p:nvPr>
            <p:ph type="title"/>
          </p:nvPr>
        </p:nvSpPr>
        <p:spPr>
          <a:xfrm>
            <a:off x="457200" y="274640"/>
            <a:ext cx="8229600" cy="559737"/>
          </a:xfrm>
        </p:spPr>
        <p:txBody>
          <a:bodyPr>
            <a:normAutofit fontScale="90000"/>
          </a:bodyPr>
          <a:lstStyle/>
          <a:p>
            <a:r>
              <a:rPr lang="fr-FR" dirty="0" err="1"/>
              <a:t>Hr</a:t>
            </a:r>
            <a:endParaRPr lang="fr-FR" dirty="0"/>
          </a:p>
        </p:txBody>
      </p:sp>
      <p:sp>
        <p:nvSpPr>
          <p:cNvPr id="3" name="Espace réservé du contenu 2">
            <a:extLst>
              <a:ext uri="{FF2B5EF4-FFF2-40B4-BE49-F238E27FC236}">
                <a16:creationId xmlns:a16="http://schemas.microsoft.com/office/drawing/2014/main" id="{72CBB3D4-5BDA-4569-AC3B-F78C9C335193}"/>
              </a:ext>
            </a:extLst>
          </p:cNvPr>
          <p:cNvSpPr>
            <a:spLocks noGrp="1"/>
          </p:cNvSpPr>
          <p:nvPr>
            <p:ph idx="1"/>
          </p:nvPr>
        </p:nvSpPr>
        <p:spPr>
          <a:xfrm>
            <a:off x="457200" y="1057480"/>
            <a:ext cx="8435280" cy="5298870"/>
          </a:xfrm>
        </p:spPr>
        <p:txBody>
          <a:bodyPr>
            <a:normAutofit/>
          </a:bodyPr>
          <a:lstStyle/>
          <a:p>
            <a:pPr>
              <a:buFont typeface="Wingdings" panose="05000000000000000000" pitchFamily="2" charset="2"/>
              <a:buChar char="q"/>
            </a:pPr>
            <a:r>
              <a:rPr lang="fr-FR" sz="2800" b="1" dirty="0">
                <a:latin typeface="Arial" panose="020B0604020202020204" pitchFamily="34" charset="0"/>
                <a:cs typeface="Arial" panose="020B0604020202020204" pitchFamily="34" charset="0"/>
              </a:rPr>
              <a:t>Fréquence</a:t>
            </a: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 Fréquence hospitalière globale des valvulopathies=</a:t>
            </a:r>
            <a:r>
              <a:rPr lang="fr-FR" sz="2800" dirty="0">
                <a:solidFill>
                  <a:srgbClr val="FF0000"/>
                </a:solidFill>
                <a:latin typeface="Arial" panose="020B0604020202020204" pitchFamily="34" charset="0"/>
                <a:cs typeface="Arial" panose="020B0604020202020204" pitchFamily="34" charset="0"/>
              </a:rPr>
              <a:t>7,52%</a:t>
            </a: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 Valvulopathies sévères: </a:t>
            </a:r>
            <a:r>
              <a:rPr lang="fr-FR" sz="2800" dirty="0">
                <a:solidFill>
                  <a:srgbClr val="FF0000"/>
                </a:solidFill>
                <a:latin typeface="Arial" panose="020B0604020202020204" pitchFamily="34" charset="0"/>
                <a:cs typeface="Arial" panose="020B0604020202020204" pitchFamily="34" charset="0"/>
              </a:rPr>
              <a:t>81,45%</a:t>
            </a: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 Hospitalisation: </a:t>
            </a:r>
            <a:r>
              <a:rPr lang="fr-FR" sz="2800" dirty="0">
                <a:solidFill>
                  <a:srgbClr val="FF0000"/>
                </a:solidFill>
                <a:latin typeface="Arial" panose="020B0604020202020204" pitchFamily="34" charset="0"/>
                <a:cs typeface="Arial" panose="020B0604020202020204" pitchFamily="34" charset="0"/>
              </a:rPr>
              <a:t>51,69%</a:t>
            </a: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 Consultation externe: 48,31%</a:t>
            </a:r>
          </a:p>
          <a:p>
            <a:pPr marL="0" indent="0">
              <a:lnSpc>
                <a:spcPct val="150000"/>
              </a:lnSpc>
              <a:buNone/>
            </a:pPr>
            <a:endParaRPr lang="fr-FR" sz="2800"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30C4FEA6-D65A-4D16-BD95-FD26CCBB4AC7}"/>
              </a:ext>
            </a:extLst>
          </p:cNvPr>
          <p:cNvSpPr>
            <a:spLocks noGrp="1"/>
          </p:cNvSpPr>
          <p:nvPr>
            <p:ph type="sldNum" sz="quarter" idx="12"/>
          </p:nvPr>
        </p:nvSpPr>
        <p:spPr>
          <a:xfrm>
            <a:off x="8100392" y="6356350"/>
            <a:ext cx="586408" cy="365127"/>
          </a:xfrm>
          <a:ln>
            <a:solidFill>
              <a:schemeClr val="bg1"/>
            </a:solidFill>
          </a:ln>
        </p:spPr>
        <p:style>
          <a:lnRef idx="1">
            <a:schemeClr val="dk1"/>
          </a:lnRef>
          <a:fillRef idx="2">
            <a:schemeClr val="dk1"/>
          </a:fillRef>
          <a:effectRef idx="1">
            <a:schemeClr val="dk1"/>
          </a:effectRef>
          <a:fontRef idx="minor">
            <a:schemeClr val="dk1"/>
          </a:fontRef>
        </p:style>
        <p:txBody>
          <a:bodyPr/>
          <a:lstStyle/>
          <a:p>
            <a:fld id="{12C11457-5389-4C75-895F-8C732FD273D9}" type="slidenum">
              <a:rPr lang="fr-FR" sz="1800" b="1" smtClean="0">
                <a:solidFill>
                  <a:schemeClr val="tx1"/>
                </a:solidFill>
                <a:cs typeface="Arial" panose="020B0604020202020204" pitchFamily="34" charset="0"/>
              </a:rPr>
              <a:pPr/>
              <a:t>10</a:t>
            </a:fld>
            <a:endParaRPr lang="fr-FR" sz="1800" b="1" dirty="0">
              <a:solidFill>
                <a:schemeClr val="tx1"/>
              </a:solidFill>
              <a:cs typeface="Arial" panose="020B0604020202020204" pitchFamily="34" charset="0"/>
            </a:endParaRPr>
          </a:p>
        </p:txBody>
      </p:sp>
      <p:sp>
        <p:nvSpPr>
          <p:cNvPr id="7" name="Rectangle 6">
            <a:extLst>
              <a:ext uri="{FF2B5EF4-FFF2-40B4-BE49-F238E27FC236}">
                <a16:creationId xmlns:a16="http://schemas.microsoft.com/office/drawing/2014/main" id="{D8F93F7D-F89A-45E9-B43B-99060FFED31E}"/>
              </a:ext>
            </a:extLst>
          </p:cNvPr>
          <p:cNvSpPr/>
          <p:nvPr/>
        </p:nvSpPr>
        <p:spPr>
          <a:xfrm>
            <a:off x="1259632" y="243109"/>
            <a:ext cx="6624736" cy="55973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3200" dirty="0">
                <a:solidFill>
                  <a:schemeClr val="tx1"/>
                </a:solidFill>
                <a:latin typeface="Arial Black" panose="020B0A04020102020204" pitchFamily="34" charset="0"/>
              </a:rPr>
              <a:t>RESULTATS 1/10</a:t>
            </a:r>
          </a:p>
        </p:txBody>
      </p:sp>
    </p:spTree>
    <p:extLst>
      <p:ext uri="{BB962C8B-B14F-4D97-AF65-F5344CB8AC3E}">
        <p14:creationId xmlns:p14="http://schemas.microsoft.com/office/powerpoint/2010/main" val="2086782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D4343F-BCA7-4AEB-A733-F9E96A665CA0}"/>
              </a:ext>
            </a:extLst>
          </p:cNvPr>
          <p:cNvSpPr>
            <a:spLocks noGrp="1"/>
          </p:cNvSpPr>
          <p:nvPr>
            <p:ph type="title"/>
          </p:nvPr>
        </p:nvSpPr>
        <p:spPr>
          <a:xfrm>
            <a:off x="457200" y="274640"/>
            <a:ext cx="8229600" cy="559737"/>
          </a:xfrm>
        </p:spPr>
        <p:txBody>
          <a:bodyPr>
            <a:normAutofit fontScale="90000"/>
          </a:bodyPr>
          <a:lstStyle/>
          <a:p>
            <a:r>
              <a:rPr lang="fr-FR" dirty="0" err="1"/>
              <a:t>Hr</a:t>
            </a:r>
            <a:endParaRPr lang="fr-FR" dirty="0"/>
          </a:p>
        </p:txBody>
      </p:sp>
      <p:sp>
        <p:nvSpPr>
          <p:cNvPr id="3" name="Espace réservé du contenu 2">
            <a:extLst>
              <a:ext uri="{FF2B5EF4-FFF2-40B4-BE49-F238E27FC236}">
                <a16:creationId xmlns:a16="http://schemas.microsoft.com/office/drawing/2014/main" id="{72CBB3D4-5BDA-4569-AC3B-F78C9C335193}"/>
              </a:ext>
            </a:extLst>
          </p:cNvPr>
          <p:cNvSpPr>
            <a:spLocks noGrp="1"/>
          </p:cNvSpPr>
          <p:nvPr>
            <p:ph idx="1"/>
          </p:nvPr>
        </p:nvSpPr>
        <p:spPr>
          <a:xfrm>
            <a:off x="0" y="834377"/>
            <a:ext cx="8892480" cy="6023625"/>
          </a:xfrm>
        </p:spPr>
        <p:txBody>
          <a:bodyPr>
            <a:normAutofit/>
          </a:bodyPr>
          <a:lstStyle/>
          <a:p>
            <a:pPr>
              <a:lnSpc>
                <a:spcPct val="150000"/>
              </a:lnSpc>
              <a:buFont typeface="Wingdings" panose="05000000000000000000" pitchFamily="2" charset="2"/>
              <a:buChar char="q"/>
            </a:pPr>
            <a:r>
              <a:rPr lang="fr-FR" sz="2800" b="1" dirty="0">
                <a:latin typeface="Arial" panose="020B0604020202020204" pitchFamily="34" charset="0"/>
                <a:cs typeface="Arial" panose="020B0604020202020204" pitchFamily="34" charset="0"/>
              </a:rPr>
              <a:t> Caractéristiques sociodémographiques</a:t>
            </a: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 Age: </a:t>
            </a:r>
            <a:r>
              <a:rPr lang="fr-FR" sz="2800" dirty="0">
                <a:solidFill>
                  <a:srgbClr val="FF0000"/>
                </a:solidFill>
                <a:latin typeface="Arial" panose="020B0604020202020204" pitchFamily="34" charset="0"/>
                <a:cs typeface="Arial" panose="020B0604020202020204" pitchFamily="34" charset="0"/>
              </a:rPr>
              <a:t>âge moyen= 43 ans </a:t>
            </a:r>
            <a:r>
              <a:rPr lang="fr-FR" sz="2800" dirty="0">
                <a:latin typeface="Arial" panose="020B0604020202020204" pitchFamily="34" charset="0"/>
                <a:cs typeface="Arial" panose="020B0604020202020204" pitchFamily="34" charset="0"/>
              </a:rPr>
              <a:t>[18-86 ans] </a:t>
            </a:r>
            <a:r>
              <a:rPr lang="fr-FR" sz="2800" dirty="0" err="1">
                <a:solidFill>
                  <a:srgbClr val="FF0000"/>
                </a:solidFill>
                <a:latin typeface="Arial" panose="020B0604020202020204" pitchFamily="34" charset="0"/>
                <a:cs typeface="Arial" panose="020B0604020202020204" pitchFamily="34" charset="0"/>
              </a:rPr>
              <a:t>inf</a:t>
            </a:r>
            <a:r>
              <a:rPr lang="fr-FR" sz="2800" dirty="0">
                <a:solidFill>
                  <a:srgbClr val="FF0000"/>
                </a:solidFill>
                <a:latin typeface="Arial" panose="020B0604020202020204" pitchFamily="34" charset="0"/>
                <a:cs typeface="Arial" panose="020B0604020202020204" pitchFamily="34" charset="0"/>
              </a:rPr>
              <a:t> 40ans</a:t>
            </a:r>
            <a:r>
              <a:rPr lang="fr-FR" sz="2800" dirty="0">
                <a:latin typeface="Arial" panose="020B0604020202020204" pitchFamily="34" charset="0"/>
                <a:cs typeface="Arial" panose="020B0604020202020204" pitchFamily="34" charset="0"/>
              </a:rPr>
              <a:t>+++</a:t>
            </a: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Sexe: M (31,46%) </a:t>
            </a:r>
            <a:r>
              <a:rPr lang="fr-FR" sz="2800" dirty="0">
                <a:solidFill>
                  <a:srgbClr val="FF0000"/>
                </a:solidFill>
                <a:latin typeface="Arial" panose="020B0604020202020204" pitchFamily="34" charset="0"/>
                <a:cs typeface="Arial" panose="020B0604020202020204" pitchFamily="34" charset="0"/>
              </a:rPr>
              <a:t>F</a:t>
            </a:r>
            <a:r>
              <a:rPr lang="fr-FR" sz="2800" dirty="0">
                <a:latin typeface="Arial" panose="020B0604020202020204" pitchFamily="34" charset="0"/>
                <a:cs typeface="Arial" panose="020B0604020202020204" pitchFamily="34" charset="0"/>
              </a:rPr>
              <a:t> </a:t>
            </a:r>
            <a:r>
              <a:rPr lang="fr-FR" sz="2800" dirty="0">
                <a:solidFill>
                  <a:srgbClr val="FF0000"/>
                </a:solidFill>
                <a:latin typeface="Arial" panose="020B0604020202020204" pitchFamily="34" charset="0"/>
                <a:cs typeface="Arial" panose="020B0604020202020204" pitchFamily="34" charset="0"/>
              </a:rPr>
              <a:t>(68,54%) </a:t>
            </a:r>
            <a:r>
              <a:rPr lang="fr-FR" sz="2800" dirty="0">
                <a:latin typeface="Arial" panose="020B0604020202020204" pitchFamily="34" charset="0"/>
                <a:cs typeface="Arial" panose="020B0604020202020204" pitchFamily="34" charset="0"/>
              </a:rPr>
              <a:t>sex-ratio=0,46</a:t>
            </a:r>
            <a:endParaRPr lang="fr-FR" sz="2800" dirty="0">
              <a:solidFill>
                <a:srgbClr val="FF0000"/>
              </a:solidFill>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 Profession: </a:t>
            </a:r>
            <a:r>
              <a:rPr lang="fr-FR" sz="2800" dirty="0">
                <a:solidFill>
                  <a:srgbClr val="FF0000"/>
                </a:solidFill>
                <a:latin typeface="Arial" panose="020B0604020202020204" pitchFamily="34" charset="0"/>
                <a:cs typeface="Arial" panose="020B0604020202020204" pitchFamily="34" charset="0"/>
              </a:rPr>
              <a:t>FAF</a:t>
            </a:r>
            <a:r>
              <a:rPr lang="fr-FR" sz="2800" dirty="0">
                <a:latin typeface="Arial" panose="020B0604020202020204" pitchFamily="34" charset="0"/>
                <a:cs typeface="Arial" panose="020B0604020202020204" pitchFamily="34" charset="0"/>
              </a:rPr>
              <a:t> </a:t>
            </a:r>
            <a:r>
              <a:rPr lang="fr-FR" sz="2800" dirty="0">
                <a:solidFill>
                  <a:srgbClr val="FF0000"/>
                </a:solidFill>
                <a:latin typeface="Arial" panose="020B0604020202020204" pitchFamily="34" charset="0"/>
                <a:cs typeface="Arial" panose="020B0604020202020204" pitchFamily="34" charset="0"/>
              </a:rPr>
              <a:t>(48,31%)  </a:t>
            </a:r>
            <a:r>
              <a:rPr lang="fr-FR" sz="2800" dirty="0">
                <a:latin typeface="Arial" panose="020B0604020202020204" pitchFamily="34" charset="0"/>
                <a:cs typeface="Arial" panose="020B0604020202020204" pitchFamily="34" charset="0"/>
              </a:rPr>
              <a:t>élève/étudiant (14,61%) </a:t>
            </a: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 Résidence: </a:t>
            </a:r>
            <a:r>
              <a:rPr lang="fr-FR" sz="2800" dirty="0">
                <a:solidFill>
                  <a:srgbClr val="FF0000"/>
                </a:solidFill>
                <a:latin typeface="Arial" panose="020B0604020202020204" pitchFamily="34" charset="0"/>
                <a:cs typeface="Arial" panose="020B0604020202020204" pitchFamily="34" charset="0"/>
              </a:rPr>
              <a:t>urbain (40,45%) </a:t>
            </a:r>
            <a:r>
              <a:rPr lang="fr-FR" sz="2800" dirty="0">
                <a:latin typeface="Arial" panose="020B0604020202020204" pitchFamily="34" charset="0"/>
                <a:cs typeface="Arial" panose="020B0604020202020204" pitchFamily="34" charset="0"/>
              </a:rPr>
              <a:t>semi urbain (30,34%) rural (29,21%)</a:t>
            </a:r>
          </a:p>
          <a:p>
            <a:pPr>
              <a:lnSpc>
                <a:spcPct val="150000"/>
              </a:lnSpc>
              <a:buFont typeface="Wingdings" panose="05000000000000000000" pitchFamily="2" charset="2"/>
              <a:buChar char="v"/>
            </a:pPr>
            <a:r>
              <a:rPr lang="fr-FR" sz="2800" dirty="0">
                <a:latin typeface="Arial" panose="020B0604020202020204" pitchFamily="34" charset="0"/>
                <a:cs typeface="Arial" panose="020B0604020202020204" pitchFamily="34" charset="0"/>
              </a:rPr>
              <a:t> Niveau socioéconomique: </a:t>
            </a:r>
            <a:r>
              <a:rPr lang="fr-FR" sz="2800" dirty="0">
                <a:solidFill>
                  <a:srgbClr val="FF0000"/>
                </a:solidFill>
                <a:latin typeface="Arial" panose="020B0604020202020204" pitchFamily="34" charset="0"/>
                <a:cs typeface="Arial" panose="020B0604020202020204" pitchFamily="34" charset="0"/>
              </a:rPr>
              <a:t>bas (64,41%) </a:t>
            </a:r>
            <a:r>
              <a:rPr lang="fr-FR" sz="2800" dirty="0">
                <a:latin typeface="Arial" panose="020B0604020202020204" pitchFamily="34" charset="0"/>
                <a:cs typeface="Arial" panose="020B0604020202020204" pitchFamily="34" charset="0"/>
              </a:rPr>
              <a:t>moyen (26,97%) élevé (5,62%)</a:t>
            </a:r>
          </a:p>
          <a:p>
            <a:pPr>
              <a:lnSpc>
                <a:spcPct val="150000"/>
              </a:lnSpc>
              <a:buFont typeface="Wingdings" panose="05000000000000000000" pitchFamily="2" charset="2"/>
              <a:buChar char="v"/>
            </a:pPr>
            <a:endParaRPr lang="fr-FR" sz="2800"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v"/>
            </a:pPr>
            <a:endParaRPr lang="fr-FR" sz="2800"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30C4FEA6-D65A-4D16-BD95-FD26CCBB4AC7}"/>
              </a:ext>
            </a:extLst>
          </p:cNvPr>
          <p:cNvSpPr>
            <a:spLocks noGrp="1"/>
          </p:cNvSpPr>
          <p:nvPr>
            <p:ph type="sldNum" sz="quarter" idx="12"/>
          </p:nvPr>
        </p:nvSpPr>
        <p:spPr>
          <a:xfrm>
            <a:off x="8100392" y="6309320"/>
            <a:ext cx="586408" cy="412157"/>
          </a:xfrm>
          <a:ln>
            <a:solidFill>
              <a:schemeClr val="bg1"/>
            </a:solidFill>
          </a:ln>
        </p:spPr>
        <p:style>
          <a:lnRef idx="1">
            <a:schemeClr val="dk1"/>
          </a:lnRef>
          <a:fillRef idx="2">
            <a:schemeClr val="dk1"/>
          </a:fillRef>
          <a:effectRef idx="1">
            <a:schemeClr val="dk1"/>
          </a:effectRef>
          <a:fontRef idx="minor">
            <a:schemeClr val="dk1"/>
          </a:fontRef>
        </p:style>
        <p:txBody>
          <a:bodyPr/>
          <a:lstStyle/>
          <a:p>
            <a:fld id="{12C11457-5389-4C75-895F-8C732FD273D9}" type="slidenum">
              <a:rPr lang="fr-FR" sz="1800" b="1" smtClean="0">
                <a:solidFill>
                  <a:schemeClr val="tx1"/>
                </a:solidFill>
              </a:rPr>
              <a:pPr/>
              <a:t>11</a:t>
            </a:fld>
            <a:endParaRPr lang="fr-FR" sz="1800" b="1" dirty="0">
              <a:solidFill>
                <a:schemeClr val="tx1"/>
              </a:solidFill>
            </a:endParaRPr>
          </a:p>
        </p:txBody>
      </p:sp>
      <p:sp>
        <p:nvSpPr>
          <p:cNvPr id="7" name="Rectangle 6">
            <a:extLst>
              <a:ext uri="{FF2B5EF4-FFF2-40B4-BE49-F238E27FC236}">
                <a16:creationId xmlns:a16="http://schemas.microsoft.com/office/drawing/2014/main" id="{D8F93F7D-F89A-45E9-B43B-99060FFED31E}"/>
              </a:ext>
            </a:extLst>
          </p:cNvPr>
          <p:cNvSpPr/>
          <p:nvPr/>
        </p:nvSpPr>
        <p:spPr>
          <a:xfrm>
            <a:off x="1259632" y="404666"/>
            <a:ext cx="6624736" cy="42971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3200" dirty="0">
                <a:solidFill>
                  <a:schemeClr val="tx1"/>
                </a:solidFill>
                <a:latin typeface="Arial Black" panose="020B0A04020102020204" pitchFamily="34" charset="0"/>
              </a:rPr>
              <a:t>RESULTATS 2/10</a:t>
            </a:r>
          </a:p>
        </p:txBody>
      </p:sp>
    </p:spTree>
    <p:extLst>
      <p:ext uri="{BB962C8B-B14F-4D97-AF65-F5344CB8AC3E}">
        <p14:creationId xmlns:p14="http://schemas.microsoft.com/office/powerpoint/2010/main" val="24712812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E4145-6A4A-47A0-873F-FC4ADF3CAAF9}"/>
              </a:ext>
            </a:extLst>
          </p:cNvPr>
          <p:cNvSpPr>
            <a:spLocks noGrp="1"/>
          </p:cNvSpPr>
          <p:nvPr>
            <p:ph type="title"/>
          </p:nvPr>
        </p:nvSpPr>
        <p:spPr>
          <a:xfrm>
            <a:off x="395536" y="116634"/>
            <a:ext cx="8424936" cy="561289"/>
          </a:xfrm>
          <a:solidFill>
            <a:schemeClr val="bg1">
              <a:lumMod val="85000"/>
            </a:schemeClr>
          </a:solidFill>
          <a:ln w="19050">
            <a:solidFill>
              <a:srgbClr val="002060"/>
            </a:solidFill>
          </a:ln>
        </p:spPr>
        <p:txBody>
          <a:bodyPr>
            <a:noAutofit/>
          </a:bodyPr>
          <a:lstStyle/>
          <a:p>
            <a:r>
              <a:rPr lang="fr-FR" sz="3200" b="1" spc="300" dirty="0">
                <a:solidFill>
                  <a:prstClr val="black"/>
                </a:solidFill>
                <a:latin typeface="Arial Black" panose="020B0A04020102020204" pitchFamily="34" charset="0"/>
                <a:cs typeface="Times New Roman" panose="02020603050405020304" pitchFamily="18" charset="0"/>
              </a:rPr>
              <a:t>RESULTATS 3/10</a:t>
            </a:r>
            <a:endParaRPr lang="fr-FR" sz="3200" dirty="0"/>
          </a:p>
        </p:txBody>
      </p:sp>
      <p:sp>
        <p:nvSpPr>
          <p:cNvPr id="4" name="Espace réservé du numéro de diapositive 3">
            <a:extLst>
              <a:ext uri="{FF2B5EF4-FFF2-40B4-BE49-F238E27FC236}">
                <a16:creationId xmlns:a16="http://schemas.microsoft.com/office/drawing/2014/main" id="{E1D4578A-4DFA-42BE-A72D-D1794903F4E6}"/>
              </a:ext>
            </a:extLst>
          </p:cNvPr>
          <p:cNvSpPr>
            <a:spLocks noGrp="1"/>
          </p:cNvSpPr>
          <p:nvPr>
            <p:ph type="sldNum" sz="quarter" idx="12"/>
          </p:nvPr>
        </p:nvSpPr>
        <p:spPr>
          <a:xfrm>
            <a:off x="8172400" y="6309323"/>
            <a:ext cx="792088" cy="432047"/>
          </a:xfrm>
          <a:solidFill>
            <a:schemeClr val="bg1">
              <a:lumMod val="85000"/>
            </a:schemeClr>
          </a:solidFill>
        </p:spPr>
        <p:txBody>
          <a:bodyPr/>
          <a:lstStyle/>
          <a:p>
            <a:pPr algn="ctr">
              <a:defRPr/>
            </a:pPr>
            <a:fld id="{12C11457-5389-4C75-895F-8C732FD273D9}" type="slidenum">
              <a:rPr lang="fr-FR" sz="1800" b="1">
                <a:solidFill>
                  <a:prstClr val="black"/>
                </a:solidFill>
                <a:latin typeface="Calibri"/>
              </a:rPr>
              <a:pPr algn="ctr">
                <a:defRPr/>
              </a:pPr>
              <a:t>12</a:t>
            </a:fld>
            <a:endParaRPr lang="fr-FR" sz="1800" b="1" dirty="0">
              <a:solidFill>
                <a:prstClr val="black"/>
              </a:solidFill>
              <a:latin typeface="Calibri"/>
            </a:endParaRPr>
          </a:p>
        </p:txBody>
      </p:sp>
      <p:sp>
        <p:nvSpPr>
          <p:cNvPr id="6" name="Espace réservé du contenu 2">
            <a:extLst>
              <a:ext uri="{FF2B5EF4-FFF2-40B4-BE49-F238E27FC236}">
                <a16:creationId xmlns:a16="http://schemas.microsoft.com/office/drawing/2014/main" id="{C17A8407-B131-4950-8F37-4D989154B5E1}"/>
              </a:ext>
            </a:extLst>
          </p:cNvPr>
          <p:cNvSpPr txBox="1">
            <a:spLocks/>
          </p:cNvSpPr>
          <p:nvPr/>
        </p:nvSpPr>
        <p:spPr>
          <a:xfrm>
            <a:off x="302840" y="620690"/>
            <a:ext cx="8841160" cy="432047"/>
          </a:xfrm>
          <a:prstGeom prst="rect">
            <a:avLst/>
          </a:prstGeom>
          <a:noFill/>
          <a:ln w="38100" cap="flat" cmpd="sng" algn="ctr">
            <a:noFill/>
            <a:prstDash val="solid"/>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457200" lvl="3" indent="-457200">
              <a:spcBef>
                <a:spcPts val="200"/>
              </a:spcBef>
              <a:buFont typeface="Wingdings" panose="05000000000000000000" pitchFamily="2" charset="2"/>
              <a:buChar char="q"/>
              <a:defRPr/>
            </a:pPr>
            <a:r>
              <a:rPr lang="fr-FR" sz="2800" b="1"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Données cliniques</a:t>
            </a:r>
          </a:p>
          <a:p>
            <a:pPr marL="0" indent="0" algn="ctr">
              <a:buNone/>
              <a:defRPr/>
            </a:pPr>
            <a:endParaRPr lang="fr-FR" sz="2700" b="1" spc="300" dirty="0">
              <a:solidFill>
                <a:prstClr val="black"/>
              </a:solidFill>
              <a:latin typeface="Times New Roman" panose="02020603050405020304" pitchFamily="18" charset="0"/>
              <a:cs typeface="Times New Roman" panose="02020603050405020304" pitchFamily="18" charset="0"/>
            </a:endParaRPr>
          </a:p>
        </p:txBody>
      </p:sp>
      <p:sp>
        <p:nvSpPr>
          <p:cNvPr id="7" name="Espace réservé du contenu 6">
            <a:extLst>
              <a:ext uri="{FF2B5EF4-FFF2-40B4-BE49-F238E27FC236}">
                <a16:creationId xmlns:a16="http://schemas.microsoft.com/office/drawing/2014/main" id="{B7008561-596F-4445-91AC-D0E77366171D}"/>
              </a:ext>
            </a:extLst>
          </p:cNvPr>
          <p:cNvSpPr>
            <a:spLocks noGrp="1"/>
          </p:cNvSpPr>
          <p:nvPr>
            <p:ph idx="1"/>
          </p:nvPr>
        </p:nvSpPr>
        <p:spPr>
          <a:xfrm>
            <a:off x="457200" y="1052737"/>
            <a:ext cx="8229600" cy="5400601"/>
          </a:xfrm>
        </p:spPr>
        <p:txBody>
          <a:bodyPr>
            <a:normAutofit/>
          </a:bodyPr>
          <a:lstStyle/>
          <a:p>
            <a:pPr>
              <a:buFont typeface="Wingdings" panose="05000000000000000000" pitchFamily="2" charset="2"/>
              <a:buChar char="v"/>
            </a:pPr>
            <a:r>
              <a:rPr lang="fr-FR" sz="2800" dirty="0"/>
              <a:t> Stade NYHA de la dyspnée</a:t>
            </a:r>
          </a:p>
          <a:p>
            <a:pPr marL="0" indent="0">
              <a:buNone/>
            </a:pPr>
            <a:endParaRPr lang="fr-FR" sz="2800" dirty="0"/>
          </a:p>
          <a:p>
            <a:pPr marL="0" indent="0">
              <a:buNone/>
            </a:pPr>
            <a:endParaRPr lang="fr-FR" sz="2800" dirty="0"/>
          </a:p>
        </p:txBody>
      </p:sp>
      <p:graphicFrame>
        <p:nvGraphicFramePr>
          <p:cNvPr id="9" name="Graphique 8">
            <a:extLst>
              <a:ext uri="{FF2B5EF4-FFF2-40B4-BE49-F238E27FC236}">
                <a16:creationId xmlns:a16="http://schemas.microsoft.com/office/drawing/2014/main" id="{38376029-8BE4-49B3-8002-C4924EA005ED}"/>
              </a:ext>
            </a:extLst>
          </p:cNvPr>
          <p:cNvGraphicFramePr/>
          <p:nvPr>
            <p:extLst>
              <p:ext uri="{D42A27DB-BD31-4B8C-83A1-F6EECF244321}">
                <p14:modId xmlns:p14="http://schemas.microsoft.com/office/powerpoint/2010/main" val="3904038228"/>
              </p:ext>
            </p:extLst>
          </p:nvPr>
        </p:nvGraphicFramePr>
        <p:xfrm>
          <a:off x="611560" y="1556793"/>
          <a:ext cx="7560840" cy="4896545"/>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a:extLst>
              <a:ext uri="{FF2B5EF4-FFF2-40B4-BE49-F238E27FC236}">
                <a16:creationId xmlns:a16="http://schemas.microsoft.com/office/drawing/2014/main" id="{3598A647-90BD-47B0-9EF2-6E5E6C75F086}"/>
              </a:ext>
            </a:extLst>
          </p:cNvPr>
          <p:cNvSpPr/>
          <p:nvPr/>
        </p:nvSpPr>
        <p:spPr>
          <a:xfrm>
            <a:off x="179512" y="6021288"/>
            <a:ext cx="8229600" cy="720078"/>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Figure 1: Répartition des patients porteurs de valvulopathies sévères en fonction du stade de la dyspnée </a:t>
            </a:r>
          </a:p>
        </p:txBody>
      </p:sp>
      <p:sp>
        <p:nvSpPr>
          <p:cNvPr id="5" name="ZoneTexte 4">
            <a:extLst>
              <a:ext uri="{FF2B5EF4-FFF2-40B4-BE49-F238E27FC236}">
                <a16:creationId xmlns:a16="http://schemas.microsoft.com/office/drawing/2014/main" id="{EB0FC2B4-62F0-4152-A596-E9F906116E13}"/>
              </a:ext>
            </a:extLst>
          </p:cNvPr>
          <p:cNvSpPr txBox="1"/>
          <p:nvPr/>
        </p:nvSpPr>
        <p:spPr>
          <a:xfrm>
            <a:off x="5868144" y="5651952"/>
            <a:ext cx="936104" cy="400110"/>
          </a:xfrm>
          <a:prstGeom prst="rect">
            <a:avLst/>
          </a:prstGeom>
          <a:solidFill>
            <a:schemeClr val="bg1"/>
          </a:solidFill>
        </p:spPr>
        <p:txBody>
          <a:bodyPr wrap="square" rtlCol="0">
            <a:spAutoFit/>
          </a:bodyPr>
          <a:lstStyle/>
          <a:p>
            <a:r>
              <a:rPr lang="fr-FR" sz="2000" dirty="0">
                <a:latin typeface="Arial" panose="020B0604020202020204" pitchFamily="34" charset="0"/>
                <a:cs typeface="Arial" panose="020B0604020202020204" pitchFamily="34" charset="0"/>
              </a:rPr>
              <a:t>NYHA</a:t>
            </a:r>
          </a:p>
        </p:txBody>
      </p:sp>
    </p:spTree>
    <p:extLst>
      <p:ext uri="{BB962C8B-B14F-4D97-AF65-F5344CB8AC3E}">
        <p14:creationId xmlns:p14="http://schemas.microsoft.com/office/powerpoint/2010/main" val="3330325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E4145-6A4A-47A0-873F-FC4ADF3CAAF9}"/>
              </a:ext>
            </a:extLst>
          </p:cNvPr>
          <p:cNvSpPr>
            <a:spLocks noGrp="1"/>
          </p:cNvSpPr>
          <p:nvPr>
            <p:ph type="title"/>
          </p:nvPr>
        </p:nvSpPr>
        <p:spPr>
          <a:xfrm>
            <a:off x="395536" y="116634"/>
            <a:ext cx="8424936" cy="561289"/>
          </a:xfrm>
          <a:solidFill>
            <a:schemeClr val="bg1">
              <a:lumMod val="85000"/>
            </a:schemeClr>
          </a:solidFill>
          <a:ln w="19050">
            <a:solidFill>
              <a:srgbClr val="002060"/>
            </a:solidFill>
          </a:ln>
        </p:spPr>
        <p:txBody>
          <a:bodyPr>
            <a:noAutofit/>
          </a:bodyPr>
          <a:lstStyle/>
          <a:p>
            <a:r>
              <a:rPr lang="fr-FR" sz="3200" b="1" spc="300" dirty="0">
                <a:solidFill>
                  <a:prstClr val="black"/>
                </a:solidFill>
                <a:latin typeface="Arial Black" panose="020B0A04020102020204" pitchFamily="34" charset="0"/>
                <a:cs typeface="Times New Roman" panose="02020603050405020304" pitchFamily="18" charset="0"/>
              </a:rPr>
              <a:t>RESULTATS 4/10</a:t>
            </a:r>
            <a:endParaRPr lang="fr-FR" sz="3200" dirty="0"/>
          </a:p>
        </p:txBody>
      </p:sp>
      <p:sp>
        <p:nvSpPr>
          <p:cNvPr id="4" name="Espace réservé du numéro de diapositive 3">
            <a:extLst>
              <a:ext uri="{FF2B5EF4-FFF2-40B4-BE49-F238E27FC236}">
                <a16:creationId xmlns:a16="http://schemas.microsoft.com/office/drawing/2014/main" id="{E1D4578A-4DFA-42BE-A72D-D1794903F4E6}"/>
              </a:ext>
            </a:extLst>
          </p:cNvPr>
          <p:cNvSpPr>
            <a:spLocks noGrp="1"/>
          </p:cNvSpPr>
          <p:nvPr>
            <p:ph type="sldNum" sz="quarter" idx="12"/>
          </p:nvPr>
        </p:nvSpPr>
        <p:spPr>
          <a:xfrm>
            <a:off x="8172400" y="6309323"/>
            <a:ext cx="514400" cy="432047"/>
          </a:xfrm>
          <a:solidFill>
            <a:schemeClr val="bg1">
              <a:lumMod val="85000"/>
            </a:schemeClr>
          </a:solidFill>
        </p:spPr>
        <p:txBody>
          <a:bodyPr/>
          <a:lstStyle/>
          <a:p>
            <a:pPr algn="ctr">
              <a:defRPr/>
            </a:pPr>
            <a:fld id="{12C11457-5389-4C75-895F-8C732FD273D9}" type="slidenum">
              <a:rPr lang="fr-FR" sz="1800" b="1">
                <a:solidFill>
                  <a:prstClr val="black"/>
                </a:solidFill>
                <a:latin typeface="Calibri"/>
              </a:rPr>
              <a:pPr algn="ctr">
                <a:defRPr/>
              </a:pPr>
              <a:t>13</a:t>
            </a:fld>
            <a:endParaRPr lang="fr-FR" sz="1800" b="1" dirty="0">
              <a:solidFill>
                <a:prstClr val="black"/>
              </a:solidFill>
              <a:latin typeface="Calibri"/>
            </a:endParaRPr>
          </a:p>
        </p:txBody>
      </p:sp>
      <p:sp>
        <p:nvSpPr>
          <p:cNvPr id="6" name="Espace réservé du contenu 2">
            <a:extLst>
              <a:ext uri="{FF2B5EF4-FFF2-40B4-BE49-F238E27FC236}">
                <a16:creationId xmlns:a16="http://schemas.microsoft.com/office/drawing/2014/main" id="{C17A8407-B131-4950-8F37-4D989154B5E1}"/>
              </a:ext>
            </a:extLst>
          </p:cNvPr>
          <p:cNvSpPr txBox="1">
            <a:spLocks/>
          </p:cNvSpPr>
          <p:nvPr/>
        </p:nvSpPr>
        <p:spPr>
          <a:xfrm>
            <a:off x="302840" y="620690"/>
            <a:ext cx="8841160" cy="432047"/>
          </a:xfrm>
          <a:prstGeom prst="rect">
            <a:avLst/>
          </a:prstGeom>
          <a:noFill/>
          <a:ln w="38100" cap="flat" cmpd="sng" algn="ctr">
            <a:noFill/>
            <a:prstDash val="solid"/>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457200" lvl="3" indent="-457200">
              <a:spcBef>
                <a:spcPts val="200"/>
              </a:spcBef>
              <a:buFont typeface="Wingdings" panose="05000000000000000000" pitchFamily="2" charset="2"/>
              <a:buChar char="q"/>
              <a:defRPr/>
            </a:pPr>
            <a:r>
              <a:rPr lang="fr-FR" sz="2800" b="1">
                <a:solidFill>
                  <a:prstClr val="black"/>
                </a:solidFill>
                <a:latin typeface="Arial" panose="020B0604020202020204" pitchFamily="34" charset="0"/>
                <a:ea typeface="Times New Roman" panose="02020603050405020304" pitchFamily="18" charset="0"/>
                <a:cs typeface="Times New Roman" panose="02020603050405020304" pitchFamily="18" charset="0"/>
              </a:rPr>
              <a:t>Données paracliniques</a:t>
            </a:r>
          </a:p>
          <a:p>
            <a:pPr marL="0" indent="0" algn="ctr">
              <a:buNone/>
              <a:defRPr/>
            </a:pPr>
            <a:endParaRPr lang="fr-FR" sz="2700" b="1" spc="300" dirty="0">
              <a:solidFill>
                <a:prstClr val="black"/>
              </a:solidFill>
              <a:latin typeface="Times New Roman" panose="02020603050405020304" pitchFamily="18" charset="0"/>
              <a:cs typeface="Times New Roman" panose="02020603050405020304" pitchFamily="18" charset="0"/>
            </a:endParaRPr>
          </a:p>
        </p:txBody>
      </p:sp>
      <p:sp>
        <p:nvSpPr>
          <p:cNvPr id="7" name="Espace réservé du contenu 6">
            <a:extLst>
              <a:ext uri="{FF2B5EF4-FFF2-40B4-BE49-F238E27FC236}">
                <a16:creationId xmlns:a16="http://schemas.microsoft.com/office/drawing/2014/main" id="{B7008561-596F-4445-91AC-D0E77366171D}"/>
              </a:ext>
            </a:extLst>
          </p:cNvPr>
          <p:cNvSpPr>
            <a:spLocks noGrp="1"/>
          </p:cNvSpPr>
          <p:nvPr>
            <p:ph idx="1"/>
          </p:nvPr>
        </p:nvSpPr>
        <p:spPr>
          <a:xfrm>
            <a:off x="457200" y="1181978"/>
            <a:ext cx="8229600" cy="4944186"/>
          </a:xfrm>
        </p:spPr>
        <p:txBody>
          <a:bodyPr/>
          <a:lstStyle/>
          <a:p>
            <a:pPr>
              <a:buFont typeface="Wingdings" panose="05000000000000000000" pitchFamily="2" charset="2"/>
              <a:buChar char="v"/>
            </a:pPr>
            <a:r>
              <a:rPr lang="fr-FR" dirty="0"/>
              <a:t> Electrocardiogramme</a:t>
            </a:r>
          </a:p>
          <a:p>
            <a:pPr marL="0" indent="0">
              <a:buNone/>
            </a:pPr>
            <a:endParaRPr lang="fr-FR" dirty="0"/>
          </a:p>
          <a:p>
            <a:pPr marL="0" indent="0">
              <a:buNone/>
            </a:pPr>
            <a:endParaRPr lang="fr-FR" dirty="0"/>
          </a:p>
        </p:txBody>
      </p:sp>
      <p:graphicFrame>
        <p:nvGraphicFramePr>
          <p:cNvPr id="8" name="Graphique 7">
            <a:extLst>
              <a:ext uri="{FF2B5EF4-FFF2-40B4-BE49-F238E27FC236}">
                <a16:creationId xmlns:a16="http://schemas.microsoft.com/office/drawing/2014/main" id="{CA449DA5-B5D3-472A-9BEB-2F3B33AAF78E}"/>
              </a:ext>
            </a:extLst>
          </p:cNvPr>
          <p:cNvGraphicFramePr/>
          <p:nvPr>
            <p:extLst>
              <p:ext uri="{D42A27DB-BD31-4B8C-83A1-F6EECF244321}">
                <p14:modId xmlns:p14="http://schemas.microsoft.com/office/powerpoint/2010/main" val="4141242800"/>
              </p:ext>
            </p:extLst>
          </p:nvPr>
        </p:nvGraphicFramePr>
        <p:xfrm>
          <a:off x="1115616" y="1844824"/>
          <a:ext cx="7200800" cy="4176464"/>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F4F88C93-B8DC-4712-8705-E118D859FD68}"/>
              </a:ext>
            </a:extLst>
          </p:cNvPr>
          <p:cNvSpPr/>
          <p:nvPr/>
        </p:nvSpPr>
        <p:spPr>
          <a:xfrm>
            <a:off x="230832" y="5877272"/>
            <a:ext cx="7941568" cy="98072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nSpc>
                <a:spcPct val="150000"/>
              </a:lnSpc>
              <a:spcAft>
                <a:spcPts val="1000"/>
              </a:spcAft>
            </a:pPr>
            <a:r>
              <a:rPr lang="fr-FR" sz="2400" dirty="0">
                <a:latin typeface="Arial" panose="020B0604020202020204" pitchFamily="34" charset="0"/>
                <a:ea typeface="Calibri" panose="020F0502020204030204" pitchFamily="34" charset="0"/>
                <a:cs typeface="Arial" panose="020B0604020202020204" pitchFamily="34" charset="0"/>
              </a:rPr>
              <a:t>Figure 2: Caractéristiques électrocardiographiques des patients porteurs de valvulopathies sévères</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25613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E4145-6A4A-47A0-873F-FC4ADF3CAAF9}"/>
              </a:ext>
            </a:extLst>
          </p:cNvPr>
          <p:cNvSpPr>
            <a:spLocks noGrp="1"/>
          </p:cNvSpPr>
          <p:nvPr>
            <p:ph type="title"/>
          </p:nvPr>
        </p:nvSpPr>
        <p:spPr>
          <a:xfrm>
            <a:off x="395536" y="116634"/>
            <a:ext cx="8424936" cy="561289"/>
          </a:xfrm>
          <a:solidFill>
            <a:schemeClr val="bg1">
              <a:lumMod val="85000"/>
            </a:schemeClr>
          </a:solidFill>
          <a:ln w="19050">
            <a:solidFill>
              <a:srgbClr val="002060"/>
            </a:solidFill>
          </a:ln>
        </p:spPr>
        <p:txBody>
          <a:bodyPr>
            <a:noAutofit/>
          </a:bodyPr>
          <a:lstStyle/>
          <a:p>
            <a:r>
              <a:rPr lang="fr-FR" sz="3200" b="1" spc="300" dirty="0">
                <a:solidFill>
                  <a:prstClr val="black"/>
                </a:solidFill>
                <a:latin typeface="Arial Black" panose="020B0A04020102020204" pitchFamily="34" charset="0"/>
                <a:cs typeface="Times New Roman" panose="02020603050405020304" pitchFamily="18" charset="0"/>
              </a:rPr>
              <a:t>RESULTATS 5/10</a:t>
            </a:r>
            <a:endParaRPr lang="fr-FR" sz="3200" dirty="0"/>
          </a:p>
        </p:txBody>
      </p:sp>
      <p:sp>
        <p:nvSpPr>
          <p:cNvPr id="4" name="Espace réservé du numéro de diapositive 3">
            <a:extLst>
              <a:ext uri="{FF2B5EF4-FFF2-40B4-BE49-F238E27FC236}">
                <a16:creationId xmlns:a16="http://schemas.microsoft.com/office/drawing/2014/main" id="{E1D4578A-4DFA-42BE-A72D-D1794903F4E6}"/>
              </a:ext>
            </a:extLst>
          </p:cNvPr>
          <p:cNvSpPr>
            <a:spLocks noGrp="1"/>
          </p:cNvSpPr>
          <p:nvPr>
            <p:ph type="sldNum" sz="quarter" idx="12"/>
          </p:nvPr>
        </p:nvSpPr>
        <p:spPr>
          <a:xfrm>
            <a:off x="8172400" y="6309323"/>
            <a:ext cx="514400" cy="432047"/>
          </a:xfrm>
          <a:solidFill>
            <a:schemeClr val="bg1">
              <a:lumMod val="85000"/>
            </a:schemeClr>
          </a:solidFill>
        </p:spPr>
        <p:txBody>
          <a:bodyPr/>
          <a:lstStyle/>
          <a:p>
            <a:pPr algn="ctr"/>
            <a:fld id="{12C11457-5389-4C75-895F-8C732FD273D9}" type="slidenum">
              <a:rPr lang="fr-FR" sz="1800" b="1">
                <a:solidFill>
                  <a:schemeClr val="tx1"/>
                </a:solidFill>
              </a:rPr>
              <a:pPr algn="ctr"/>
              <a:t>14</a:t>
            </a:fld>
            <a:endParaRPr lang="fr-FR" sz="1800" b="1" dirty="0">
              <a:solidFill>
                <a:schemeClr val="tx1"/>
              </a:solidFill>
            </a:endParaRPr>
          </a:p>
        </p:txBody>
      </p:sp>
      <p:sp>
        <p:nvSpPr>
          <p:cNvPr id="6" name="Espace réservé du contenu 2">
            <a:extLst>
              <a:ext uri="{FF2B5EF4-FFF2-40B4-BE49-F238E27FC236}">
                <a16:creationId xmlns:a16="http://schemas.microsoft.com/office/drawing/2014/main" id="{C17A8407-B131-4950-8F37-4D989154B5E1}"/>
              </a:ext>
            </a:extLst>
          </p:cNvPr>
          <p:cNvSpPr txBox="1">
            <a:spLocks/>
          </p:cNvSpPr>
          <p:nvPr/>
        </p:nvSpPr>
        <p:spPr>
          <a:xfrm>
            <a:off x="302840" y="620690"/>
            <a:ext cx="8841160" cy="432047"/>
          </a:xfrm>
          <a:prstGeom prst="rect">
            <a:avLst/>
          </a:prstGeom>
          <a:noFill/>
          <a:ln w="38100" cap="flat" cmpd="sng" algn="ctr">
            <a:noFill/>
            <a:prstDash val="solid"/>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a:buFont typeface="Wingdings" panose="05000000000000000000" pitchFamily="2" charset="2"/>
              <a:buChar char="q"/>
            </a:pPr>
            <a:r>
              <a:rPr lang="fr-FR" sz="2800" b="1" spc="300" dirty="0">
                <a:solidFill>
                  <a:schemeClr val="tx1"/>
                </a:solidFill>
                <a:latin typeface="Arial" panose="020B0604020202020204" pitchFamily="34" charset="0"/>
                <a:cs typeface="Arial" panose="020B0604020202020204" pitchFamily="34" charset="0"/>
              </a:rPr>
              <a:t>Données paracliniques</a:t>
            </a:r>
          </a:p>
        </p:txBody>
      </p:sp>
      <p:sp>
        <p:nvSpPr>
          <p:cNvPr id="7" name="Espace réservé du contenu 6">
            <a:extLst>
              <a:ext uri="{FF2B5EF4-FFF2-40B4-BE49-F238E27FC236}">
                <a16:creationId xmlns:a16="http://schemas.microsoft.com/office/drawing/2014/main" id="{B7008561-596F-4445-91AC-D0E77366171D}"/>
              </a:ext>
            </a:extLst>
          </p:cNvPr>
          <p:cNvSpPr>
            <a:spLocks noGrp="1"/>
          </p:cNvSpPr>
          <p:nvPr>
            <p:ph idx="1"/>
          </p:nvPr>
        </p:nvSpPr>
        <p:spPr>
          <a:xfrm>
            <a:off x="457200" y="1181978"/>
            <a:ext cx="8363272" cy="5559388"/>
          </a:xfrm>
        </p:spPr>
        <p:txBody>
          <a:bodyPr>
            <a:normAutofit/>
          </a:bodyPr>
          <a:lstStyle/>
          <a:p>
            <a:pPr marL="457200" lvl="3" indent="-457200">
              <a:spcBef>
                <a:spcPts val="200"/>
              </a:spcBef>
              <a:buFont typeface="Wingdings" panose="05000000000000000000" pitchFamily="2" charset="2"/>
              <a:buChar char="v"/>
              <a:defRPr/>
            </a:pPr>
            <a:r>
              <a:rPr lang="fr-FR" sz="2800" b="1"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Echocardiographie doppler transthoracique</a:t>
            </a:r>
          </a:p>
          <a:p>
            <a:pPr algn="just">
              <a:lnSpc>
                <a:spcPct val="150000"/>
              </a:lnSpc>
              <a:spcAft>
                <a:spcPts val="1000"/>
              </a:spcAft>
              <a:buFont typeface="Wingdings" panose="05000000000000000000" pitchFamily="2" charset="2"/>
              <a:buChar char="§"/>
            </a:pPr>
            <a:r>
              <a:rPr lang="fr-FR" sz="2800" b="1" dirty="0">
                <a:latin typeface="Arial" panose="020B0604020202020204" pitchFamily="34" charset="0"/>
                <a:ea typeface="Calibri" panose="020F0502020204030204" pitchFamily="34" charset="0"/>
                <a:cs typeface="Times New Roman" panose="02020603050405020304" pitchFamily="18" charset="0"/>
              </a:rPr>
              <a:t>Retentissement de la valvulopathie</a:t>
            </a:r>
          </a:p>
          <a:p>
            <a:pPr marL="0" indent="0" algn="just">
              <a:lnSpc>
                <a:spcPct val="150000"/>
              </a:lnSpc>
              <a:spcAft>
                <a:spcPts val="1000"/>
              </a:spcAft>
              <a:buNone/>
            </a:pPr>
            <a:r>
              <a:rPr lang="fr-FR" sz="2800" dirty="0">
                <a:latin typeface="Arial" panose="020B0604020202020204" pitchFamily="34" charset="0"/>
                <a:ea typeface="Calibri" panose="020F0502020204030204" pitchFamily="34" charset="0"/>
                <a:cs typeface="Times New Roman" panose="02020603050405020304" pitchFamily="18" charset="0"/>
              </a:rPr>
              <a:t>Dilatation VG: 50,56% plus chez les patients avec valvulopathies sévères sur valves natives que les porteurs de prothèses </a:t>
            </a:r>
            <a:r>
              <a:rPr lang="fr-FR" sz="2800" i="1" dirty="0">
                <a:latin typeface="Arial" panose="020B0604020202020204" pitchFamily="34" charset="0"/>
                <a:ea typeface="Calibri" panose="020F0502020204030204" pitchFamily="34" charset="0"/>
                <a:cs typeface="Times New Roman" panose="02020603050405020304" pitchFamily="18" charset="0"/>
              </a:rPr>
              <a:t>(p=</a:t>
            </a:r>
            <a:r>
              <a:rPr lang="fr-FR" sz="2800" dirty="0">
                <a:latin typeface="Arial" panose="020B0604020202020204" pitchFamily="34" charset="0"/>
                <a:ea typeface="Calibri" panose="020F0502020204030204" pitchFamily="34" charset="0"/>
                <a:cs typeface="Times New Roman" panose="02020603050405020304" pitchFamily="18" charset="0"/>
              </a:rPr>
              <a:t>0)</a:t>
            </a:r>
          </a:p>
          <a:p>
            <a:pPr marL="0" indent="0" algn="just">
              <a:lnSpc>
                <a:spcPct val="150000"/>
              </a:lnSpc>
              <a:spcAft>
                <a:spcPts val="1000"/>
              </a:spcAft>
              <a:buNone/>
            </a:pPr>
            <a:r>
              <a:rPr lang="fr-FR" sz="2800" dirty="0">
                <a:latin typeface="Arial" panose="020B0604020202020204" pitchFamily="34" charset="0"/>
                <a:ea typeface="Calibri" panose="020F0502020204030204" pitchFamily="34" charset="0"/>
                <a:cs typeface="Times New Roman" panose="02020603050405020304" pitchFamily="18" charset="0"/>
              </a:rPr>
              <a:t>Dilatation OG: 86,52% majoritairement chez les patients non opérés (81,82%)</a:t>
            </a:r>
          </a:p>
          <a:p>
            <a:pPr marL="0" indent="0" algn="just">
              <a:lnSpc>
                <a:spcPct val="150000"/>
              </a:lnSpc>
              <a:spcAft>
                <a:spcPts val="1000"/>
              </a:spcAft>
              <a:buNone/>
            </a:pPr>
            <a:endParaRPr lang="fr-FR" sz="2800" dirty="0">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3955867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E4145-6A4A-47A0-873F-FC4ADF3CAAF9}"/>
              </a:ext>
            </a:extLst>
          </p:cNvPr>
          <p:cNvSpPr>
            <a:spLocks noGrp="1"/>
          </p:cNvSpPr>
          <p:nvPr>
            <p:ph type="title"/>
          </p:nvPr>
        </p:nvSpPr>
        <p:spPr>
          <a:xfrm>
            <a:off x="395536" y="53572"/>
            <a:ext cx="8424936" cy="561289"/>
          </a:xfrm>
          <a:solidFill>
            <a:schemeClr val="bg1">
              <a:lumMod val="85000"/>
            </a:schemeClr>
          </a:solidFill>
          <a:ln w="19050">
            <a:solidFill>
              <a:srgbClr val="002060"/>
            </a:solidFill>
          </a:ln>
        </p:spPr>
        <p:txBody>
          <a:bodyPr>
            <a:noAutofit/>
          </a:bodyPr>
          <a:lstStyle/>
          <a:p>
            <a:r>
              <a:rPr lang="fr-FR" sz="3200" b="1" spc="300" dirty="0">
                <a:solidFill>
                  <a:prstClr val="black"/>
                </a:solidFill>
                <a:latin typeface="Arial Black" panose="020B0A04020102020204" pitchFamily="34" charset="0"/>
                <a:cs typeface="Times New Roman" panose="02020603050405020304" pitchFamily="18" charset="0"/>
              </a:rPr>
              <a:t>RESULTATS 6/10</a:t>
            </a:r>
            <a:endParaRPr lang="fr-FR" sz="3200" dirty="0"/>
          </a:p>
        </p:txBody>
      </p:sp>
      <p:sp>
        <p:nvSpPr>
          <p:cNvPr id="4" name="Espace réservé du numéro de diapositive 3">
            <a:extLst>
              <a:ext uri="{FF2B5EF4-FFF2-40B4-BE49-F238E27FC236}">
                <a16:creationId xmlns:a16="http://schemas.microsoft.com/office/drawing/2014/main" id="{E1D4578A-4DFA-42BE-A72D-D1794903F4E6}"/>
              </a:ext>
            </a:extLst>
          </p:cNvPr>
          <p:cNvSpPr>
            <a:spLocks noGrp="1"/>
          </p:cNvSpPr>
          <p:nvPr>
            <p:ph type="sldNum" sz="quarter" idx="12"/>
          </p:nvPr>
        </p:nvSpPr>
        <p:spPr>
          <a:xfrm>
            <a:off x="8172400" y="6309323"/>
            <a:ext cx="514400" cy="432047"/>
          </a:xfrm>
          <a:solidFill>
            <a:schemeClr val="bg1">
              <a:lumMod val="85000"/>
            </a:schemeClr>
          </a:solidFill>
        </p:spPr>
        <p:txBody>
          <a:bodyPr/>
          <a:lstStyle/>
          <a:p>
            <a:pPr algn="ctr"/>
            <a:fld id="{12C11457-5389-4C75-895F-8C732FD273D9}" type="slidenum">
              <a:rPr lang="fr-FR" sz="1800" b="1">
                <a:solidFill>
                  <a:schemeClr val="tx1"/>
                </a:solidFill>
              </a:rPr>
              <a:pPr algn="ctr"/>
              <a:t>15</a:t>
            </a:fld>
            <a:endParaRPr lang="fr-FR" sz="1800" b="1" dirty="0">
              <a:solidFill>
                <a:schemeClr val="tx1"/>
              </a:solidFill>
            </a:endParaRPr>
          </a:p>
        </p:txBody>
      </p:sp>
      <p:sp>
        <p:nvSpPr>
          <p:cNvPr id="6" name="Espace réservé du contenu 2">
            <a:extLst>
              <a:ext uri="{FF2B5EF4-FFF2-40B4-BE49-F238E27FC236}">
                <a16:creationId xmlns:a16="http://schemas.microsoft.com/office/drawing/2014/main" id="{C17A8407-B131-4950-8F37-4D989154B5E1}"/>
              </a:ext>
            </a:extLst>
          </p:cNvPr>
          <p:cNvSpPr txBox="1">
            <a:spLocks/>
          </p:cNvSpPr>
          <p:nvPr/>
        </p:nvSpPr>
        <p:spPr>
          <a:xfrm>
            <a:off x="302840" y="620690"/>
            <a:ext cx="8841160" cy="432047"/>
          </a:xfrm>
          <a:prstGeom prst="rect">
            <a:avLst/>
          </a:prstGeom>
          <a:noFill/>
          <a:ln w="38100" cap="flat" cmpd="sng" algn="ctr">
            <a:noFill/>
            <a:prstDash val="solid"/>
          </a:ln>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a:buFont typeface="Wingdings" panose="05000000000000000000" pitchFamily="2" charset="2"/>
              <a:buChar char="q"/>
            </a:pPr>
            <a:r>
              <a:rPr lang="fr-FR" sz="2000" b="1" spc="300" dirty="0">
                <a:solidFill>
                  <a:schemeClr val="tx1"/>
                </a:solidFill>
                <a:latin typeface="Arial" panose="020B0604020202020204" pitchFamily="34" charset="0"/>
                <a:cs typeface="Arial" panose="020B0604020202020204" pitchFamily="34" charset="0"/>
              </a:rPr>
              <a:t>Données paracliniques </a:t>
            </a:r>
          </a:p>
          <a:p>
            <a:pPr marL="0" indent="0">
              <a:buNone/>
            </a:pPr>
            <a:r>
              <a:rPr lang="fr-FR" sz="1800" spc="300" dirty="0">
                <a:solidFill>
                  <a:schemeClr val="tx1"/>
                </a:solidFill>
                <a:latin typeface="Arial" panose="020B0604020202020204" pitchFamily="34" charset="0"/>
                <a:cs typeface="Arial" panose="020B0604020202020204" pitchFamily="34" charset="0"/>
              </a:rPr>
              <a:t>Tableau1:Distribution des étiologies en fonction de l'âge</a:t>
            </a:r>
          </a:p>
          <a:p>
            <a:pPr>
              <a:buFont typeface="Wingdings" panose="05000000000000000000" pitchFamily="2" charset="2"/>
              <a:buChar char="q"/>
            </a:pPr>
            <a:endParaRPr lang="fr-FR" sz="2800" b="1" spc="300" dirty="0">
              <a:solidFill>
                <a:schemeClr val="tx1"/>
              </a:solidFill>
              <a:latin typeface="Arial" panose="020B0604020202020204" pitchFamily="34" charset="0"/>
              <a:cs typeface="Arial" panose="020B0604020202020204" pitchFamily="34" charset="0"/>
            </a:endParaRPr>
          </a:p>
          <a:p>
            <a:pPr marL="0" indent="0">
              <a:buNone/>
            </a:pPr>
            <a:endParaRPr lang="fr-FR" sz="2800" b="1" spc="300" dirty="0">
              <a:solidFill>
                <a:schemeClr val="tx1"/>
              </a:solidFill>
              <a:latin typeface="Arial" panose="020B0604020202020204" pitchFamily="34" charset="0"/>
              <a:cs typeface="Arial" panose="020B0604020202020204" pitchFamily="34" charset="0"/>
            </a:endParaRPr>
          </a:p>
          <a:p>
            <a:pPr marL="0" indent="0">
              <a:buNone/>
            </a:pPr>
            <a:endParaRPr lang="fr-FR" sz="2800" b="1" spc="300" dirty="0">
              <a:solidFill>
                <a:schemeClr val="tx1"/>
              </a:solidFill>
              <a:latin typeface="Arial" panose="020B0604020202020204" pitchFamily="34" charset="0"/>
              <a:cs typeface="Arial" panose="020B0604020202020204" pitchFamily="34" charset="0"/>
            </a:endParaRPr>
          </a:p>
        </p:txBody>
      </p:sp>
      <p:sp>
        <p:nvSpPr>
          <p:cNvPr id="7" name="Espace réservé du contenu 6">
            <a:extLst>
              <a:ext uri="{FF2B5EF4-FFF2-40B4-BE49-F238E27FC236}">
                <a16:creationId xmlns:a16="http://schemas.microsoft.com/office/drawing/2014/main" id="{B7008561-596F-4445-91AC-D0E77366171D}"/>
              </a:ext>
            </a:extLst>
          </p:cNvPr>
          <p:cNvSpPr>
            <a:spLocks noGrp="1"/>
          </p:cNvSpPr>
          <p:nvPr>
            <p:ph idx="1"/>
          </p:nvPr>
        </p:nvSpPr>
        <p:spPr>
          <a:xfrm>
            <a:off x="457200" y="1181979"/>
            <a:ext cx="8229600" cy="5620057"/>
          </a:xfrm>
        </p:spPr>
        <p:txBody>
          <a:bodyPr>
            <a:normAutofit/>
          </a:bodyPr>
          <a:lstStyle/>
          <a:p>
            <a:pPr marL="0" lvl="3" indent="0">
              <a:spcBef>
                <a:spcPts val="200"/>
              </a:spcBef>
              <a:buNone/>
              <a:defRPr/>
            </a:pPr>
            <a:endParaRPr lang="fr-FR" sz="2800" b="1"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1000"/>
              </a:spcAft>
              <a:buNone/>
            </a:pPr>
            <a:endParaRPr lang="fr-FR" sz="2800" b="1"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endParaRPr lang="fr-FR" sz="28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50000"/>
              </a:lnSpc>
              <a:spcAft>
                <a:spcPts val="1000"/>
              </a:spcAft>
              <a:buNone/>
            </a:pPr>
            <a:endParaRPr lang="fr-FR" sz="2800" dirty="0">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fr-FR" dirty="0"/>
          </a:p>
        </p:txBody>
      </p:sp>
      <p:graphicFrame>
        <p:nvGraphicFramePr>
          <p:cNvPr id="3" name="Tableau 2">
            <a:extLst>
              <a:ext uri="{FF2B5EF4-FFF2-40B4-BE49-F238E27FC236}">
                <a16:creationId xmlns:a16="http://schemas.microsoft.com/office/drawing/2014/main" id="{130B3E4D-DD83-4D50-98DF-BE736E594DEB}"/>
              </a:ext>
            </a:extLst>
          </p:cNvPr>
          <p:cNvGraphicFramePr>
            <a:graphicFrameLocks noGrp="1"/>
          </p:cNvGraphicFramePr>
          <p:nvPr>
            <p:extLst>
              <p:ext uri="{D42A27DB-BD31-4B8C-83A1-F6EECF244321}">
                <p14:modId xmlns:p14="http://schemas.microsoft.com/office/powerpoint/2010/main" val="4228468005"/>
              </p:ext>
            </p:extLst>
          </p:nvPr>
        </p:nvGraphicFramePr>
        <p:xfrm>
          <a:off x="683570" y="1365137"/>
          <a:ext cx="8003231" cy="5088205"/>
        </p:xfrm>
        <a:graphic>
          <a:graphicData uri="http://schemas.openxmlformats.org/drawingml/2006/table">
            <a:tbl>
              <a:tblPr firstRow="1"/>
              <a:tblGrid>
                <a:gridCol w="3751914">
                  <a:extLst>
                    <a:ext uri="{9D8B030D-6E8A-4147-A177-3AD203B41FA5}">
                      <a16:colId xmlns:a16="http://schemas.microsoft.com/office/drawing/2014/main" val="1214463598"/>
                    </a:ext>
                  </a:extLst>
                </a:gridCol>
                <a:gridCol w="1414971">
                  <a:extLst>
                    <a:ext uri="{9D8B030D-6E8A-4147-A177-3AD203B41FA5}">
                      <a16:colId xmlns:a16="http://schemas.microsoft.com/office/drawing/2014/main" val="4081333103"/>
                    </a:ext>
                  </a:extLst>
                </a:gridCol>
                <a:gridCol w="1418173">
                  <a:extLst>
                    <a:ext uri="{9D8B030D-6E8A-4147-A177-3AD203B41FA5}">
                      <a16:colId xmlns:a16="http://schemas.microsoft.com/office/drawing/2014/main" val="2962247265"/>
                    </a:ext>
                  </a:extLst>
                </a:gridCol>
                <a:gridCol w="1418173">
                  <a:extLst>
                    <a:ext uri="{9D8B030D-6E8A-4147-A177-3AD203B41FA5}">
                      <a16:colId xmlns:a16="http://schemas.microsoft.com/office/drawing/2014/main" val="3349846520"/>
                    </a:ext>
                  </a:extLst>
                </a:gridCol>
              </a:tblGrid>
              <a:tr h="325048">
                <a:tc>
                  <a:txBody>
                    <a:bodyPr/>
                    <a:lstStyle/>
                    <a:p>
                      <a:pPr algn="just">
                        <a:lnSpc>
                          <a:spcPct val="15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Etiologies des valvulopathies</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Tranches d’âge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endParaRPr lang="fr-FR" sz="1400" dirty="0">
                        <a:effectLst/>
                        <a:latin typeface="Calibri" panose="020F0502020204030204" pitchFamily="34" charset="0"/>
                        <a:cs typeface="Times New Roman" panose="02020603050405020304" pitchFamily="18" charset="0"/>
                      </a:endParaRPr>
                    </a:p>
                  </a:txBody>
                  <a:tcPr marL="60661" marR="606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1939523"/>
                  </a:ext>
                </a:extLst>
              </a:tr>
              <a:tr h="680451">
                <a:tc>
                  <a:txBody>
                    <a:bodyPr/>
                    <a:lstStyle/>
                    <a:p>
                      <a:pPr>
                        <a:lnSpc>
                          <a:spcPct val="100000"/>
                        </a:lnSpc>
                      </a:pPr>
                      <a:endParaRPr lang="fr-FR" sz="1600" dirty="0">
                        <a:effectLst/>
                        <a:latin typeface="Calibri" panose="020F0502020204030204" pitchFamily="34" charset="0"/>
                        <a:cs typeface="Times New Roman" panose="02020603050405020304" pitchFamily="18" charset="0"/>
                      </a:endParaRPr>
                    </a:p>
                  </a:txBody>
                  <a:tcPr marL="60661" marR="60661" marT="0" marB="0">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algn="ctr">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Moins de 40ans 40 à 59ans 60ans et plus</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059131111"/>
                  </a:ext>
                </a:extLst>
              </a:tr>
              <a:tr h="680451">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Congénitale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(2,27%)</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extLst>
                  <a:ext uri="{0D108BD9-81ED-4DB2-BD59-A6C34878D82A}">
                    <a16:rowId xmlns:a16="http://schemas.microsoft.com/office/drawing/2014/main" val="1387618009"/>
                  </a:ext>
                </a:extLst>
              </a:tr>
              <a:tr h="680451">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Dégénérative/dystrophique</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12 (57,14%)</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extLst>
                  <a:ext uri="{0D108BD9-81ED-4DB2-BD59-A6C34878D82A}">
                    <a16:rowId xmlns:a16="http://schemas.microsoft.com/office/drawing/2014/main" val="2580897545"/>
                  </a:ext>
                </a:extLst>
              </a:tr>
              <a:tr h="680451">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Endocardite infectieuse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(12,5%)</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(14,29%)</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extLst>
                  <a:ext uri="{0D108BD9-81ED-4DB2-BD59-A6C34878D82A}">
                    <a16:rowId xmlns:a16="http://schemas.microsoft.com/office/drawing/2014/main" val="2543088528"/>
                  </a:ext>
                </a:extLst>
              </a:tr>
              <a:tr h="680451">
                <a:tc>
                  <a:txBody>
                    <a:bodyPr/>
                    <a:lstStyle/>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Inflammatoire/maladie systémique</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1(2,27%</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 ,17%)</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(9,52%)</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extLst>
                  <a:ext uri="{0D108BD9-81ED-4DB2-BD59-A6C34878D82A}">
                    <a16:rowId xmlns:a16="http://schemas.microsoft.com/office/drawing/2014/main" val="4202507866"/>
                  </a:ext>
                </a:extLst>
              </a:tr>
              <a:tr h="680451">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Rhumatismale</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42 (95,46%)</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20 (83,33%)</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 (19,05%)</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a:noFill/>
                    </a:lnB>
                  </a:tcPr>
                </a:tc>
                <a:extLst>
                  <a:ext uri="{0D108BD9-81ED-4DB2-BD59-A6C34878D82A}">
                    <a16:rowId xmlns:a16="http://schemas.microsoft.com/office/drawing/2014/main" val="3885576099"/>
                  </a:ext>
                </a:extLst>
              </a:tr>
              <a:tr h="680451">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44 (100%)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 (100%)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21 (100%)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0661" marR="60661" marT="0" marB="0">
                    <a:lnL>
                      <a:noFill/>
                    </a:lnL>
                    <a:lnR>
                      <a:noFill/>
                    </a:lnR>
                    <a:lnT>
                      <a:noFill/>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830193840"/>
                  </a:ext>
                </a:extLst>
              </a:tr>
            </a:tbl>
          </a:graphicData>
        </a:graphic>
      </p:graphicFrame>
    </p:spTree>
    <p:extLst>
      <p:ext uri="{BB962C8B-B14F-4D97-AF65-F5344CB8AC3E}">
        <p14:creationId xmlns:p14="http://schemas.microsoft.com/office/powerpoint/2010/main" val="29945381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6D41D8-7656-4DDE-9A67-55BE133785E1}"/>
              </a:ext>
            </a:extLst>
          </p:cNvPr>
          <p:cNvSpPr>
            <a:spLocks noGrp="1"/>
          </p:cNvSpPr>
          <p:nvPr>
            <p:ph type="title"/>
          </p:nvPr>
        </p:nvSpPr>
        <p:spPr>
          <a:xfrm>
            <a:off x="457201" y="116634"/>
            <a:ext cx="8229601" cy="658835"/>
          </a:xfrm>
          <a:solidFill>
            <a:schemeClr val="bg1">
              <a:lumMod val="85000"/>
            </a:schemeClr>
          </a:solidFill>
          <a:ln w="19050">
            <a:solidFill>
              <a:srgbClr val="002060"/>
            </a:solidFill>
          </a:ln>
        </p:spPr>
        <p:txBody>
          <a:bodyPr/>
          <a:lstStyle/>
          <a:p>
            <a:r>
              <a:rPr lang="fr-FR" sz="3200" b="1" spc="300" dirty="0">
                <a:solidFill>
                  <a:prstClr val="black"/>
                </a:solidFill>
                <a:latin typeface="Arial Black" panose="020B0A04020102020204" pitchFamily="34" charset="0"/>
                <a:cs typeface="Times New Roman" panose="02020603050405020304" pitchFamily="18" charset="0"/>
              </a:rPr>
              <a:t>RESULTATS 7/10</a:t>
            </a:r>
            <a:endParaRPr lang="fr-FR" dirty="0"/>
          </a:p>
        </p:txBody>
      </p:sp>
      <p:sp>
        <p:nvSpPr>
          <p:cNvPr id="4" name="Espace réservé du numéro de diapositive 3">
            <a:extLst>
              <a:ext uri="{FF2B5EF4-FFF2-40B4-BE49-F238E27FC236}">
                <a16:creationId xmlns:a16="http://schemas.microsoft.com/office/drawing/2014/main" id="{A53C232F-D801-4275-9BEA-724E3ADC0554}"/>
              </a:ext>
            </a:extLst>
          </p:cNvPr>
          <p:cNvSpPr>
            <a:spLocks noGrp="1"/>
          </p:cNvSpPr>
          <p:nvPr>
            <p:ph type="sldNum" sz="quarter" idx="12"/>
          </p:nvPr>
        </p:nvSpPr>
        <p:spPr>
          <a:xfrm>
            <a:off x="8100392" y="6428358"/>
            <a:ext cx="586408" cy="385018"/>
          </a:xfrm>
          <a:solidFill>
            <a:schemeClr val="bg1">
              <a:lumMod val="85000"/>
            </a:schemeClr>
          </a:solidFill>
        </p:spPr>
        <p:txBody>
          <a:bodyPr/>
          <a:lstStyle/>
          <a:p>
            <a:fld id="{12C11457-5389-4C75-895F-8C732FD273D9}" type="slidenum">
              <a:rPr lang="fr-FR" sz="1800" b="1">
                <a:solidFill>
                  <a:schemeClr val="tx1"/>
                </a:solidFill>
              </a:rPr>
              <a:pPr/>
              <a:t>16</a:t>
            </a:fld>
            <a:endParaRPr lang="fr-FR" b="1" dirty="0">
              <a:solidFill>
                <a:schemeClr val="tx1"/>
              </a:solidFill>
            </a:endParaRPr>
          </a:p>
        </p:txBody>
      </p:sp>
      <p:sp>
        <p:nvSpPr>
          <p:cNvPr id="6" name="Rectangle 5">
            <a:extLst>
              <a:ext uri="{FF2B5EF4-FFF2-40B4-BE49-F238E27FC236}">
                <a16:creationId xmlns:a16="http://schemas.microsoft.com/office/drawing/2014/main" id="{DF6465A4-2196-4CF8-99B9-2B590FE1B761}"/>
              </a:ext>
            </a:extLst>
          </p:cNvPr>
          <p:cNvSpPr/>
          <p:nvPr/>
        </p:nvSpPr>
        <p:spPr>
          <a:xfrm>
            <a:off x="457199" y="890719"/>
            <a:ext cx="8229600" cy="979755"/>
          </a:xfrm>
          <a:prstGeom prst="rect">
            <a:avLst/>
          </a:prstGeom>
        </p:spPr>
        <p:txBody>
          <a:bodyPr wrap="square">
            <a:spAutoFit/>
          </a:bodyPr>
          <a:lstStyle/>
          <a:p>
            <a:pPr marL="457200" lvl="3" indent="-457200">
              <a:spcBef>
                <a:spcPts val="200"/>
              </a:spcBef>
              <a:buFont typeface="Wingdings" panose="05000000000000000000" pitchFamily="2" charset="2"/>
              <a:buChar char="q"/>
            </a:pPr>
            <a:r>
              <a:rPr lang="fr-FR" sz="2800" b="1" dirty="0">
                <a:solidFill>
                  <a:prstClr val="black"/>
                </a:solidFill>
                <a:latin typeface="Arial" panose="020B0604020202020204" pitchFamily="34" charset="0"/>
                <a:ea typeface="Times New Roman" panose="02020603050405020304" pitchFamily="18" charset="0"/>
                <a:cs typeface="Arial" panose="020B0604020202020204" pitchFamily="34" charset="0"/>
              </a:rPr>
              <a:t>Données paracliniques</a:t>
            </a:r>
          </a:p>
          <a:p>
            <a:pPr marL="0" lvl="3">
              <a:spcBef>
                <a:spcPts val="200"/>
              </a:spcBef>
            </a:pPr>
            <a:endParaRPr lang="fr-FR" sz="2800" b="1"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Espace réservé du contenu 6">
            <a:extLst>
              <a:ext uri="{FF2B5EF4-FFF2-40B4-BE49-F238E27FC236}">
                <a16:creationId xmlns:a16="http://schemas.microsoft.com/office/drawing/2014/main" id="{139D125B-E259-45F7-9894-F8D847DAC48C}"/>
              </a:ext>
            </a:extLst>
          </p:cNvPr>
          <p:cNvSpPr>
            <a:spLocks noGrp="1"/>
          </p:cNvSpPr>
          <p:nvPr>
            <p:ph idx="1"/>
          </p:nvPr>
        </p:nvSpPr>
        <p:spPr>
          <a:xfrm>
            <a:off x="0" y="1412778"/>
            <a:ext cx="9036496" cy="4713387"/>
          </a:xfrm>
        </p:spPr>
        <p:txBody>
          <a:bodyPr>
            <a:normAutofit/>
          </a:bodyPr>
          <a:lstStyle/>
          <a:p>
            <a:pPr>
              <a:buFont typeface="Wingdings" panose="05000000000000000000" pitchFamily="2" charset="2"/>
              <a:buChar char="v"/>
            </a:pPr>
            <a:r>
              <a:rPr lang="fr-FR" sz="2000" dirty="0">
                <a:latin typeface="Arial" panose="020B0604020202020204" pitchFamily="34" charset="0"/>
                <a:cs typeface="Arial" panose="020B0604020202020204" pitchFamily="34" charset="0"/>
              </a:rPr>
              <a:t>Tableau 2: Types de valvulopathies sévères sur valves natives</a:t>
            </a:r>
          </a:p>
          <a:p>
            <a:pPr marL="0" indent="0">
              <a:buNone/>
            </a:pPr>
            <a:endParaRPr lang="fr-FR" sz="2600" b="1" dirty="0">
              <a:latin typeface="Arial" panose="020B0604020202020204" pitchFamily="34" charset="0"/>
              <a:cs typeface="Arial" panose="020B0604020202020204" pitchFamily="34" charset="0"/>
            </a:endParaRPr>
          </a:p>
        </p:txBody>
      </p:sp>
      <p:graphicFrame>
        <p:nvGraphicFramePr>
          <p:cNvPr id="9" name="Tableau 8">
            <a:extLst>
              <a:ext uri="{FF2B5EF4-FFF2-40B4-BE49-F238E27FC236}">
                <a16:creationId xmlns:a16="http://schemas.microsoft.com/office/drawing/2014/main" id="{D4D45212-1F08-4427-8B33-3DE7B31E7ECE}"/>
              </a:ext>
            </a:extLst>
          </p:cNvPr>
          <p:cNvGraphicFramePr>
            <a:graphicFrameLocks noGrp="1"/>
          </p:cNvGraphicFramePr>
          <p:nvPr>
            <p:extLst>
              <p:ext uri="{D42A27DB-BD31-4B8C-83A1-F6EECF244321}">
                <p14:modId xmlns:p14="http://schemas.microsoft.com/office/powerpoint/2010/main" val="2268910736"/>
              </p:ext>
            </p:extLst>
          </p:nvPr>
        </p:nvGraphicFramePr>
        <p:xfrm>
          <a:off x="457201" y="1870475"/>
          <a:ext cx="7931225" cy="4810831"/>
        </p:xfrm>
        <a:graphic>
          <a:graphicData uri="http://schemas.openxmlformats.org/drawingml/2006/table">
            <a:tbl>
              <a:tblPr/>
              <a:tblGrid>
                <a:gridCol w="3926845">
                  <a:extLst>
                    <a:ext uri="{9D8B030D-6E8A-4147-A177-3AD203B41FA5}">
                      <a16:colId xmlns:a16="http://schemas.microsoft.com/office/drawing/2014/main" val="3988553951"/>
                    </a:ext>
                  </a:extLst>
                </a:gridCol>
                <a:gridCol w="1942744">
                  <a:extLst>
                    <a:ext uri="{9D8B030D-6E8A-4147-A177-3AD203B41FA5}">
                      <a16:colId xmlns:a16="http://schemas.microsoft.com/office/drawing/2014/main" val="1775504049"/>
                    </a:ext>
                  </a:extLst>
                </a:gridCol>
                <a:gridCol w="2061636">
                  <a:extLst>
                    <a:ext uri="{9D8B030D-6E8A-4147-A177-3AD203B41FA5}">
                      <a16:colId xmlns:a16="http://schemas.microsoft.com/office/drawing/2014/main" val="1000806023"/>
                    </a:ext>
                  </a:extLst>
                </a:gridCol>
              </a:tblGrid>
              <a:tr h="227300">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Type de valvulopathie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Effectif (n=98)</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Pourcentage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554386571"/>
                  </a:ext>
                </a:extLst>
              </a:tr>
              <a:tr h="227300">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Insuffisance aortique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w="12700" cap="flat" cmpd="sng" algn="ctr">
                      <a:solidFill>
                        <a:srgbClr val="7F7F7F"/>
                      </a:solidFill>
                      <a:prstDash val="solid"/>
                      <a:round/>
                      <a:headEnd type="none" w="med" len="med"/>
                      <a:tailEnd type="none" w="med" len="med"/>
                    </a:lnT>
                    <a:lnB>
                      <a:noFill/>
                    </a:lnB>
                  </a:tcPr>
                </a:tc>
                <a:tc>
                  <a:txBody>
                    <a:bodyPr/>
                    <a:lstStyle/>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w="12700" cap="flat" cmpd="sng" algn="ctr">
                      <a:solidFill>
                        <a:srgbClr val="7F7F7F"/>
                      </a:solidFill>
                      <a:prstDash val="solid"/>
                      <a:round/>
                      <a:headEnd type="none" w="med" len="med"/>
                      <a:tailEnd type="none" w="med" len="med"/>
                    </a:lnT>
                    <a:lnB>
                      <a:noFill/>
                    </a:lnB>
                  </a:tcPr>
                </a:tc>
                <a:tc>
                  <a:txBody>
                    <a:bodyPr/>
                    <a:lstStyle/>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17,35</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w="12700" cap="flat" cmpd="sng" algn="ctr">
                      <a:solidFill>
                        <a:srgbClr val="7F7F7F"/>
                      </a:solidFill>
                      <a:prstDash val="solid"/>
                      <a:round/>
                      <a:headEnd type="none" w="med" len="med"/>
                      <a:tailEnd type="none" w="med" len="med"/>
                    </a:lnT>
                    <a:lnB>
                      <a:noFill/>
                    </a:lnB>
                  </a:tcPr>
                </a:tc>
                <a:extLst>
                  <a:ext uri="{0D108BD9-81ED-4DB2-BD59-A6C34878D82A}">
                    <a16:rowId xmlns:a16="http://schemas.microsoft.com/office/drawing/2014/main" val="4246813553"/>
                  </a:ext>
                </a:extLst>
              </a:tr>
              <a:tr h="617593">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Insuffisance mitrale</a:t>
                      </a:r>
                      <a:endParaRPr lang="fr-FR" sz="16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45</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45,92</a:t>
                      </a:r>
                      <a:endParaRPr lang="fr-FR" sz="16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extLst>
                  <a:ext uri="{0D108BD9-81ED-4DB2-BD59-A6C34878D82A}">
                    <a16:rowId xmlns:a16="http://schemas.microsoft.com/office/drawing/2014/main" val="610808965"/>
                  </a:ext>
                </a:extLst>
              </a:tr>
              <a:tr h="617593">
                <a:tc>
                  <a:txBody>
                    <a:bodyPr/>
                    <a:lstStyle/>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Insuffisance tricuspidienne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7,14</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extLst>
                  <a:ext uri="{0D108BD9-81ED-4DB2-BD59-A6C34878D82A}">
                    <a16:rowId xmlns:a16="http://schemas.microsoft.com/office/drawing/2014/main" val="4272223855"/>
                  </a:ext>
                </a:extLst>
              </a:tr>
              <a:tr h="617593">
                <a:tc>
                  <a:txBody>
                    <a:bodyPr/>
                    <a:lstStyle/>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Insuffisance pulmonaire</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1,02</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extLst>
                  <a:ext uri="{0D108BD9-81ED-4DB2-BD59-A6C34878D82A}">
                    <a16:rowId xmlns:a16="http://schemas.microsoft.com/office/drawing/2014/main" val="1098411361"/>
                  </a:ext>
                </a:extLst>
              </a:tr>
              <a:tr h="617593">
                <a:tc>
                  <a:txBody>
                    <a:bodyPr/>
                    <a:lstStyle/>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Rétrécissement aortique</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3,06</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extLst>
                  <a:ext uri="{0D108BD9-81ED-4DB2-BD59-A6C34878D82A}">
                    <a16:rowId xmlns:a16="http://schemas.microsoft.com/office/drawing/2014/main" val="1777406398"/>
                  </a:ext>
                </a:extLst>
              </a:tr>
              <a:tr h="617593">
                <a:tc>
                  <a:txBody>
                    <a:bodyPr/>
                    <a:lstStyle/>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Rétrécissement mitrale</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24,49</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extLst>
                  <a:ext uri="{0D108BD9-81ED-4DB2-BD59-A6C34878D82A}">
                    <a16:rowId xmlns:a16="http://schemas.microsoft.com/office/drawing/2014/main" val="2981434108"/>
                  </a:ext>
                </a:extLst>
              </a:tr>
              <a:tr h="617593">
                <a:tc>
                  <a:txBody>
                    <a:bodyPr/>
                    <a:lstStyle/>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Rétrécissement pulmonaire</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tc>
                  <a:txBody>
                    <a:bodyPr/>
                    <a:lstStyle/>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1,02</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a:noFill/>
                    </a:lnB>
                  </a:tcPr>
                </a:tc>
                <a:extLst>
                  <a:ext uri="{0D108BD9-81ED-4DB2-BD59-A6C34878D82A}">
                    <a16:rowId xmlns:a16="http://schemas.microsoft.com/office/drawing/2014/main" val="3927021509"/>
                  </a:ext>
                </a:extLst>
              </a:tr>
              <a:tr h="617593">
                <a:tc>
                  <a:txBody>
                    <a:bodyPr/>
                    <a:lstStyle/>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just">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98</a:t>
                      </a:r>
                      <a:endParaRPr lang="fr-FR" sz="160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just">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100</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62409" marR="62409" marT="0" marB="0">
                    <a:lnL>
                      <a:noFill/>
                    </a:lnL>
                    <a:lnR>
                      <a:noFill/>
                    </a:lnR>
                    <a:lnT>
                      <a:noFill/>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549571762"/>
                  </a:ext>
                </a:extLst>
              </a:tr>
            </a:tbl>
          </a:graphicData>
        </a:graphic>
      </p:graphicFrame>
    </p:spTree>
    <p:extLst>
      <p:ext uri="{BB962C8B-B14F-4D97-AF65-F5344CB8AC3E}">
        <p14:creationId xmlns:p14="http://schemas.microsoft.com/office/powerpoint/2010/main" val="36141562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6D41D8-7656-4DDE-9A67-55BE133785E1}"/>
              </a:ext>
            </a:extLst>
          </p:cNvPr>
          <p:cNvSpPr>
            <a:spLocks noGrp="1"/>
          </p:cNvSpPr>
          <p:nvPr>
            <p:ph type="title"/>
          </p:nvPr>
        </p:nvSpPr>
        <p:spPr>
          <a:xfrm>
            <a:off x="457201" y="116634"/>
            <a:ext cx="8229601" cy="658835"/>
          </a:xfrm>
          <a:solidFill>
            <a:schemeClr val="bg1">
              <a:lumMod val="85000"/>
            </a:schemeClr>
          </a:solidFill>
          <a:ln w="19050">
            <a:solidFill>
              <a:srgbClr val="002060"/>
            </a:solidFill>
          </a:ln>
        </p:spPr>
        <p:txBody>
          <a:bodyPr/>
          <a:lstStyle/>
          <a:p>
            <a:r>
              <a:rPr lang="fr-FR" sz="3200" b="1" spc="300" dirty="0">
                <a:solidFill>
                  <a:prstClr val="black"/>
                </a:solidFill>
                <a:latin typeface="Arial Black" panose="020B0A04020102020204" pitchFamily="34" charset="0"/>
                <a:cs typeface="Times New Roman" panose="02020603050405020304" pitchFamily="18" charset="0"/>
              </a:rPr>
              <a:t>RESULTATS 9/10</a:t>
            </a:r>
            <a:endParaRPr lang="fr-FR" dirty="0"/>
          </a:p>
        </p:txBody>
      </p:sp>
      <p:sp>
        <p:nvSpPr>
          <p:cNvPr id="4" name="Espace réservé du numéro de diapositive 3">
            <a:extLst>
              <a:ext uri="{FF2B5EF4-FFF2-40B4-BE49-F238E27FC236}">
                <a16:creationId xmlns:a16="http://schemas.microsoft.com/office/drawing/2014/main" id="{A53C232F-D801-4275-9BEA-724E3ADC0554}"/>
              </a:ext>
            </a:extLst>
          </p:cNvPr>
          <p:cNvSpPr>
            <a:spLocks noGrp="1"/>
          </p:cNvSpPr>
          <p:nvPr>
            <p:ph type="sldNum" sz="quarter" idx="12"/>
          </p:nvPr>
        </p:nvSpPr>
        <p:spPr>
          <a:xfrm>
            <a:off x="8100392" y="6428358"/>
            <a:ext cx="586408" cy="385018"/>
          </a:xfrm>
          <a:solidFill>
            <a:schemeClr val="bg1">
              <a:lumMod val="85000"/>
            </a:schemeClr>
          </a:solidFill>
        </p:spPr>
        <p:txBody>
          <a:bodyPr/>
          <a:lstStyle/>
          <a:p>
            <a:fld id="{12C11457-5389-4C75-895F-8C732FD273D9}" type="slidenum">
              <a:rPr lang="fr-FR" sz="1800" b="1">
                <a:solidFill>
                  <a:schemeClr val="tx1"/>
                </a:solidFill>
              </a:rPr>
              <a:pPr/>
              <a:t>17</a:t>
            </a:fld>
            <a:endParaRPr lang="fr-FR" b="1" dirty="0">
              <a:solidFill>
                <a:schemeClr val="tx1"/>
              </a:solidFill>
            </a:endParaRPr>
          </a:p>
        </p:txBody>
      </p:sp>
      <p:sp>
        <p:nvSpPr>
          <p:cNvPr id="6" name="Rectangle 5">
            <a:extLst>
              <a:ext uri="{FF2B5EF4-FFF2-40B4-BE49-F238E27FC236}">
                <a16:creationId xmlns:a16="http://schemas.microsoft.com/office/drawing/2014/main" id="{DF6465A4-2196-4CF8-99B9-2B590FE1B761}"/>
              </a:ext>
            </a:extLst>
          </p:cNvPr>
          <p:cNvSpPr/>
          <p:nvPr/>
        </p:nvSpPr>
        <p:spPr>
          <a:xfrm>
            <a:off x="457199" y="890717"/>
            <a:ext cx="8229600" cy="1892826"/>
          </a:xfrm>
          <a:prstGeom prst="rect">
            <a:avLst/>
          </a:prstGeom>
        </p:spPr>
        <p:txBody>
          <a:bodyPr wrap="square">
            <a:spAutoFit/>
          </a:bodyPr>
          <a:lstStyle/>
          <a:p>
            <a:pPr marL="457200" lvl="3" indent="-457200">
              <a:spcBef>
                <a:spcPts val="200"/>
              </a:spcBef>
              <a:buFont typeface="Wingdings" panose="05000000000000000000" pitchFamily="2" charset="2"/>
              <a:buChar char="q"/>
            </a:pPr>
            <a:r>
              <a:rPr lang="fr-FR" sz="2800" b="1" dirty="0">
                <a:solidFill>
                  <a:prstClr val="black"/>
                </a:solidFill>
                <a:latin typeface="Arial" panose="020B0604020202020204" pitchFamily="34" charset="0"/>
                <a:ea typeface="Times New Roman" panose="02020603050405020304" pitchFamily="18" charset="0"/>
                <a:cs typeface="Arial" panose="020B0604020202020204" pitchFamily="34" charset="0"/>
              </a:rPr>
              <a:t>Données paracliniques</a:t>
            </a:r>
          </a:p>
          <a:p>
            <a:pPr marL="342900" lvl="3" indent="-342900">
              <a:spcBef>
                <a:spcPts val="200"/>
              </a:spcBef>
              <a:buFont typeface="Wingdings" panose="05000000000000000000" pitchFamily="2" charset="2"/>
              <a:buChar char="v"/>
            </a:pPr>
            <a:r>
              <a:rPr lang="fr-FR" sz="2400" b="1" dirty="0">
                <a:solidFill>
                  <a:prstClr val="black"/>
                </a:solidFill>
                <a:latin typeface="Arial" panose="020B0604020202020204" pitchFamily="34" charset="0"/>
                <a:ea typeface="Times New Roman" panose="02020603050405020304" pitchFamily="18" charset="0"/>
                <a:cs typeface="Arial" panose="020B0604020202020204" pitchFamily="34" charset="0"/>
              </a:rPr>
              <a:t>Nombre de valves atteintes</a:t>
            </a:r>
          </a:p>
          <a:p>
            <a:pPr marL="0" lvl="3">
              <a:spcBef>
                <a:spcPts val="200"/>
              </a:spcBef>
            </a:pPr>
            <a:endParaRPr lang="fr-FR" sz="2800" b="1"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lvl="3">
              <a:spcBef>
                <a:spcPts val="200"/>
              </a:spcBef>
            </a:pPr>
            <a:endParaRPr lang="fr-FR" sz="2800" b="1"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Espace réservé du contenu 6">
            <a:extLst>
              <a:ext uri="{FF2B5EF4-FFF2-40B4-BE49-F238E27FC236}">
                <a16:creationId xmlns:a16="http://schemas.microsoft.com/office/drawing/2014/main" id="{139D125B-E259-45F7-9894-F8D847DAC48C}"/>
              </a:ext>
            </a:extLst>
          </p:cNvPr>
          <p:cNvSpPr>
            <a:spLocks noGrp="1"/>
          </p:cNvSpPr>
          <p:nvPr>
            <p:ph idx="1"/>
          </p:nvPr>
        </p:nvSpPr>
        <p:spPr>
          <a:xfrm>
            <a:off x="0" y="1412776"/>
            <a:ext cx="9036496" cy="5328592"/>
          </a:xfrm>
        </p:spPr>
        <p:txBody>
          <a:bodyPr>
            <a:normAutofit/>
          </a:bodyPr>
          <a:lstStyle/>
          <a:p>
            <a:pPr marL="0" indent="0">
              <a:buNone/>
            </a:pPr>
            <a:endParaRPr lang="fr-FR" sz="2000" b="1" dirty="0">
              <a:latin typeface="Arial" panose="020B0604020202020204" pitchFamily="34" charset="0"/>
              <a:cs typeface="Arial" panose="020B0604020202020204" pitchFamily="34" charset="0"/>
            </a:endParaRPr>
          </a:p>
          <a:p>
            <a:pPr marL="0" indent="0">
              <a:buNone/>
            </a:pPr>
            <a:r>
              <a:rPr lang="fr-FR" sz="2000" dirty="0">
                <a:latin typeface="Arial" panose="020B0604020202020204" pitchFamily="34" charset="0"/>
                <a:cs typeface="Arial" panose="020B0604020202020204" pitchFamily="34" charset="0"/>
              </a:rPr>
              <a:t>Tableau 3: Répartition des valvulopathies sévères en fonction du nombre de valves natives  atteintes</a:t>
            </a:r>
          </a:p>
        </p:txBody>
      </p:sp>
      <p:graphicFrame>
        <p:nvGraphicFramePr>
          <p:cNvPr id="5" name="Tableau 4">
            <a:extLst>
              <a:ext uri="{FF2B5EF4-FFF2-40B4-BE49-F238E27FC236}">
                <a16:creationId xmlns:a16="http://schemas.microsoft.com/office/drawing/2014/main" id="{A9E531BE-CD08-4395-93BC-510F66548308}"/>
              </a:ext>
            </a:extLst>
          </p:cNvPr>
          <p:cNvGraphicFramePr>
            <a:graphicFrameLocks noGrp="1"/>
          </p:cNvGraphicFramePr>
          <p:nvPr>
            <p:extLst>
              <p:ext uri="{D42A27DB-BD31-4B8C-83A1-F6EECF244321}">
                <p14:modId xmlns:p14="http://schemas.microsoft.com/office/powerpoint/2010/main" val="851524285"/>
              </p:ext>
            </p:extLst>
          </p:nvPr>
        </p:nvGraphicFramePr>
        <p:xfrm>
          <a:off x="1403648" y="2363626"/>
          <a:ext cx="6696744" cy="4165600"/>
        </p:xfrm>
        <a:graphic>
          <a:graphicData uri="http://schemas.openxmlformats.org/drawingml/2006/table">
            <a:tbl>
              <a:tblPr/>
              <a:tblGrid>
                <a:gridCol w="2638978">
                  <a:extLst>
                    <a:ext uri="{9D8B030D-6E8A-4147-A177-3AD203B41FA5}">
                      <a16:colId xmlns:a16="http://schemas.microsoft.com/office/drawing/2014/main" val="3722717194"/>
                    </a:ext>
                  </a:extLst>
                </a:gridCol>
                <a:gridCol w="1729288">
                  <a:extLst>
                    <a:ext uri="{9D8B030D-6E8A-4147-A177-3AD203B41FA5}">
                      <a16:colId xmlns:a16="http://schemas.microsoft.com/office/drawing/2014/main" val="2611239305"/>
                    </a:ext>
                  </a:extLst>
                </a:gridCol>
                <a:gridCol w="2328478">
                  <a:extLst>
                    <a:ext uri="{9D8B030D-6E8A-4147-A177-3AD203B41FA5}">
                      <a16:colId xmlns:a16="http://schemas.microsoft.com/office/drawing/2014/main" val="3494906233"/>
                    </a:ext>
                  </a:extLst>
                </a:gridCol>
              </a:tblGrid>
              <a:tr h="566100">
                <a:tc>
                  <a:txBody>
                    <a:bodyPr/>
                    <a:lstStyle/>
                    <a:p>
                      <a:pPr algn="just">
                        <a:lnSpc>
                          <a:spcPct val="100000"/>
                        </a:lnSpc>
                        <a:spcAft>
                          <a:spcPts val="1000"/>
                        </a:spcAft>
                      </a:pPr>
                      <a:r>
                        <a:rPr lang="fr-FR"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Nombre de valves atteintes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2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Effectif (N=67)</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Pourcentage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80568258"/>
                  </a:ext>
                </a:extLst>
              </a:tr>
              <a:tr h="664381">
                <a:tc>
                  <a:txBody>
                    <a:bodyPr/>
                    <a:lstStyle/>
                    <a:p>
                      <a:pPr algn="just">
                        <a:lnSpc>
                          <a:spcPct val="100000"/>
                        </a:lnSpc>
                        <a:spcAft>
                          <a:spcPts val="1000"/>
                        </a:spcAft>
                      </a:pPr>
                      <a:r>
                        <a:rPr lang="fr-FR" sz="24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2400" b="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Monovalvulaire</a:t>
                      </a:r>
                      <a:endParaRPr lang="fr-FR" sz="24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tcPr>
                </a:tc>
                <a:tc>
                  <a:txBody>
                    <a:bodyPr/>
                    <a:lstStyle/>
                    <a:p>
                      <a:pPr algn="ctr">
                        <a:lnSpc>
                          <a:spcPct val="100000"/>
                        </a:lnSpc>
                        <a:spcAft>
                          <a:spcPts val="1000"/>
                        </a:spcAft>
                      </a:pPr>
                      <a:r>
                        <a:rPr lang="fr-FR" sz="24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24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52</a:t>
                      </a:r>
                      <a:endParaRPr lang="fr-FR" sz="24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tcPr>
                </a:tc>
                <a:tc>
                  <a:txBody>
                    <a:bodyPr/>
                    <a:lstStyle/>
                    <a:p>
                      <a:pPr algn="ctr">
                        <a:lnSpc>
                          <a:spcPct val="100000"/>
                        </a:lnSpc>
                        <a:spcAft>
                          <a:spcPts val="1000"/>
                        </a:spcAft>
                      </a:pPr>
                      <a:r>
                        <a:rPr lang="fr-FR" sz="24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2400" b="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77,61</a:t>
                      </a:r>
                      <a:endParaRPr lang="fr-FR" sz="2400" b="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tcPr>
                </a:tc>
                <a:extLst>
                  <a:ext uri="{0D108BD9-81ED-4DB2-BD59-A6C34878D82A}">
                    <a16:rowId xmlns:a16="http://schemas.microsoft.com/office/drawing/2014/main" val="3881764915"/>
                  </a:ext>
                </a:extLst>
              </a:tr>
              <a:tr h="664381">
                <a:tc>
                  <a:txBody>
                    <a:bodyPr/>
                    <a:lstStyle/>
                    <a:p>
                      <a:pPr algn="just">
                        <a:lnSpc>
                          <a:spcPct val="100000"/>
                        </a:lnSpc>
                        <a:spcAft>
                          <a:spcPts val="1000"/>
                        </a:spcAft>
                      </a:pPr>
                      <a:r>
                        <a:rPr lang="fr-FR" sz="2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2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Bivalvulaire</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1000"/>
                        </a:spcAft>
                      </a:pPr>
                      <a:r>
                        <a:rPr lang="fr-FR"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1000"/>
                        </a:spcAft>
                      </a:pPr>
                      <a:r>
                        <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20,9</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203218929"/>
                  </a:ext>
                </a:extLst>
              </a:tr>
              <a:tr h="664381">
                <a:tc>
                  <a:txBody>
                    <a:bodyPr/>
                    <a:lstStyle/>
                    <a:p>
                      <a:pPr algn="just">
                        <a:lnSpc>
                          <a:spcPct val="100000"/>
                        </a:lnSpc>
                        <a:spcAft>
                          <a:spcPts val="1000"/>
                        </a:spcAft>
                      </a:pPr>
                      <a:r>
                        <a:rPr lang="fr-FR" sz="2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2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Quadrivalvulaire</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1000"/>
                        </a:spcAft>
                      </a:pPr>
                      <a:r>
                        <a:rPr lang="fr-FR"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1000"/>
                        </a:spcAft>
                      </a:pPr>
                      <a:r>
                        <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1,49</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830463468"/>
                  </a:ext>
                </a:extLst>
              </a:tr>
              <a:tr h="664381">
                <a:tc>
                  <a:txBody>
                    <a:bodyPr/>
                    <a:lstStyle/>
                    <a:p>
                      <a:pPr algn="just">
                        <a:lnSpc>
                          <a:spcPct val="100000"/>
                        </a:lnSpc>
                        <a:spcAft>
                          <a:spcPts val="1000"/>
                        </a:spcAft>
                      </a:pPr>
                      <a:r>
                        <a:rPr lang="fr-FR"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0000"/>
                        </a:lnSpc>
                        <a:spcAft>
                          <a:spcPts val="1000"/>
                        </a:spcAft>
                      </a:pPr>
                      <a:r>
                        <a:rPr lang="fr-FR"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fr-FR"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tcPr>
                </a:tc>
                <a:tc>
                  <a:txBody>
                    <a:bodyPr/>
                    <a:lstStyle/>
                    <a:p>
                      <a:pPr algn="ctr">
                        <a:lnSpc>
                          <a:spcPct val="100000"/>
                        </a:lnSpc>
                        <a:spcAft>
                          <a:spcPts val="1000"/>
                        </a:spcAft>
                      </a:pPr>
                      <a:r>
                        <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fr-FR"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509922060"/>
                  </a:ext>
                </a:extLst>
              </a:tr>
            </a:tbl>
          </a:graphicData>
        </a:graphic>
      </p:graphicFrame>
    </p:spTree>
    <p:extLst>
      <p:ext uri="{BB962C8B-B14F-4D97-AF65-F5344CB8AC3E}">
        <p14:creationId xmlns:p14="http://schemas.microsoft.com/office/powerpoint/2010/main" val="2439255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545946-3D68-45FE-9DF6-39E666CF6EDB}"/>
              </a:ext>
            </a:extLst>
          </p:cNvPr>
          <p:cNvSpPr>
            <a:spLocks noGrp="1"/>
          </p:cNvSpPr>
          <p:nvPr>
            <p:ph type="title"/>
          </p:nvPr>
        </p:nvSpPr>
        <p:spPr>
          <a:xfrm>
            <a:off x="647564" y="83680"/>
            <a:ext cx="7848872" cy="835943"/>
          </a:xfrm>
          <a:solidFill>
            <a:schemeClr val="bg1">
              <a:lumMod val="85000"/>
            </a:schemeClr>
          </a:solidFill>
          <a:ln w="19050">
            <a:solidFill>
              <a:srgbClr val="002060"/>
            </a:solidFill>
          </a:ln>
        </p:spPr>
        <p:txBody>
          <a:bodyPr/>
          <a:lstStyle/>
          <a:p>
            <a:r>
              <a:rPr lang="fr-FR" sz="3200" b="1" spc="300" dirty="0">
                <a:solidFill>
                  <a:prstClr val="black"/>
                </a:solidFill>
                <a:latin typeface="Arial Black" panose="020B0A04020102020204" pitchFamily="34" charset="0"/>
                <a:cs typeface="Times New Roman" panose="02020603050405020304" pitchFamily="18" charset="0"/>
              </a:rPr>
              <a:t>RESULTATS 10/10</a:t>
            </a:r>
            <a:endParaRPr lang="fr-FR" dirty="0"/>
          </a:p>
        </p:txBody>
      </p:sp>
      <p:sp>
        <p:nvSpPr>
          <p:cNvPr id="3" name="Espace réservé du contenu 2">
            <a:extLst>
              <a:ext uri="{FF2B5EF4-FFF2-40B4-BE49-F238E27FC236}">
                <a16:creationId xmlns:a16="http://schemas.microsoft.com/office/drawing/2014/main" id="{9017B090-CE40-48EA-8407-E01179F0448A}"/>
              </a:ext>
            </a:extLst>
          </p:cNvPr>
          <p:cNvSpPr>
            <a:spLocks noGrp="1"/>
          </p:cNvSpPr>
          <p:nvPr>
            <p:ph idx="1"/>
          </p:nvPr>
        </p:nvSpPr>
        <p:spPr>
          <a:xfrm>
            <a:off x="179512" y="1124744"/>
            <a:ext cx="8712968" cy="5649578"/>
          </a:xfrm>
        </p:spPr>
        <p:txBody>
          <a:bodyPr>
            <a:normAutofit fontScale="85000" lnSpcReduction="10000"/>
          </a:bodyPr>
          <a:lstStyle/>
          <a:p>
            <a:pPr marL="800100" indent="-457200">
              <a:lnSpc>
                <a:spcPct val="107000"/>
              </a:lnSpc>
              <a:buFont typeface="Wingdings" panose="05000000000000000000" pitchFamily="2" charset="2"/>
              <a:buChar char="q"/>
            </a:pPr>
            <a:r>
              <a:rPr lang="fr-FR" sz="3500" b="1" dirty="0">
                <a:latin typeface="Arial" panose="020B0604020202020204" pitchFamily="34" charset="0"/>
                <a:ea typeface="Times New Roman" panose="02020603050405020304" pitchFamily="18" charset="0"/>
                <a:cs typeface="Times New Roman" panose="02020603050405020304" pitchFamily="18" charset="0"/>
              </a:rPr>
              <a:t>Evolution</a:t>
            </a:r>
          </a:p>
          <a:p>
            <a:pPr marL="800100" indent="-457200">
              <a:lnSpc>
                <a:spcPct val="107000"/>
              </a:lnSpc>
              <a:buFont typeface="Wingdings" panose="05000000000000000000" pitchFamily="2" charset="2"/>
              <a:buChar char="v"/>
            </a:pPr>
            <a:r>
              <a:rPr lang="fr-FR" sz="3500" b="1" dirty="0">
                <a:latin typeface="Arial" panose="020B0604020202020204" pitchFamily="34" charset="0"/>
                <a:ea typeface="Times New Roman" panose="02020603050405020304" pitchFamily="18" charset="0"/>
                <a:cs typeface="Times New Roman" panose="02020603050405020304" pitchFamily="18" charset="0"/>
              </a:rPr>
              <a:t>Décès: </a:t>
            </a:r>
            <a:r>
              <a:rPr lang="fr-FR" sz="3500" dirty="0">
                <a:latin typeface="Arial" panose="020B0604020202020204" pitchFamily="34" charset="0"/>
                <a:ea typeface="Times New Roman" panose="02020603050405020304" pitchFamily="18" charset="0"/>
                <a:cs typeface="Times New Roman" panose="02020603050405020304" pitchFamily="18" charset="0"/>
              </a:rPr>
              <a:t>15 cas </a:t>
            </a:r>
            <a:r>
              <a:rPr lang="fr-FR" sz="3500" b="1" dirty="0">
                <a:latin typeface="Arial" panose="020B0604020202020204" pitchFamily="34" charset="0"/>
                <a:ea typeface="Times New Roman" panose="02020603050405020304" pitchFamily="18" charset="0"/>
                <a:cs typeface="Times New Roman" panose="02020603050405020304" pitchFamily="18" charset="0"/>
              </a:rPr>
              <a:t>(</a:t>
            </a:r>
            <a:r>
              <a:rPr lang="fr-FR" sz="3500" dirty="0">
                <a:latin typeface="Arial" panose="020B0604020202020204" pitchFamily="34" charset="0"/>
                <a:ea typeface="Times New Roman" panose="02020603050405020304" pitchFamily="18" charset="0"/>
                <a:cs typeface="Times New Roman" panose="02020603050405020304" pitchFamily="18" charset="0"/>
              </a:rPr>
              <a:t>16,5%) 12 intra 3 extrahospitaliers</a:t>
            </a:r>
          </a:p>
          <a:p>
            <a:pPr indent="0">
              <a:lnSpc>
                <a:spcPct val="150000"/>
              </a:lnSpc>
              <a:buNone/>
            </a:pPr>
            <a:r>
              <a:rPr lang="fr-FR" sz="3500" dirty="0">
                <a:latin typeface="Arial" panose="020B0604020202020204" pitchFamily="34" charset="0"/>
                <a:ea typeface="Times New Roman" panose="02020603050405020304" pitchFamily="18" charset="0"/>
                <a:cs typeface="Times New Roman" panose="02020603050405020304" pitchFamily="18" charset="0"/>
              </a:rPr>
              <a:t> Causes de décès: </a:t>
            </a:r>
            <a:r>
              <a:rPr lang="fr-FR" sz="35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choc cardiogénique (5) </a:t>
            </a:r>
          </a:p>
          <a:p>
            <a:pPr indent="0">
              <a:lnSpc>
                <a:spcPct val="150000"/>
              </a:lnSpc>
              <a:buNone/>
            </a:pPr>
            <a:r>
              <a:rPr lang="fr-FR" sz="3500" dirty="0">
                <a:latin typeface="Arial" panose="020B0604020202020204" pitchFamily="34" charset="0"/>
                <a:ea typeface="Times New Roman" panose="02020603050405020304" pitchFamily="18" charset="0"/>
                <a:cs typeface="Times New Roman" panose="02020603050405020304" pitchFamily="18" charset="0"/>
              </a:rPr>
              <a:t>                             </a:t>
            </a:r>
            <a:r>
              <a:rPr lang="fr-FR" sz="35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AVC (3) </a:t>
            </a:r>
          </a:p>
          <a:p>
            <a:pPr indent="0">
              <a:lnSpc>
                <a:spcPct val="150000"/>
              </a:lnSpc>
              <a:buNone/>
            </a:pPr>
            <a:r>
              <a:rPr lang="fr-FR" sz="3500" dirty="0">
                <a:latin typeface="Arial" panose="020B0604020202020204" pitchFamily="34" charset="0"/>
                <a:ea typeface="Times New Roman" panose="02020603050405020304" pitchFamily="18" charset="0"/>
                <a:cs typeface="Times New Roman" panose="02020603050405020304" pitchFamily="18" charset="0"/>
              </a:rPr>
              <a:t>                             troubles ioniques sur IR (2) </a:t>
            </a:r>
          </a:p>
          <a:p>
            <a:pPr indent="0">
              <a:lnSpc>
                <a:spcPct val="150000"/>
              </a:lnSpc>
              <a:buNone/>
            </a:pPr>
            <a:r>
              <a:rPr lang="fr-FR" sz="3500" dirty="0">
                <a:latin typeface="Arial" panose="020B0604020202020204" pitchFamily="34" charset="0"/>
                <a:ea typeface="Times New Roman" panose="02020603050405020304" pitchFamily="18" charset="0"/>
                <a:cs typeface="Times New Roman" panose="02020603050405020304" pitchFamily="18" charset="0"/>
              </a:rPr>
              <a:t>                            choc rythmique par     FA (1) </a:t>
            </a:r>
          </a:p>
          <a:p>
            <a:pPr indent="0">
              <a:lnSpc>
                <a:spcPct val="150000"/>
              </a:lnSpc>
              <a:buNone/>
            </a:pPr>
            <a:r>
              <a:rPr lang="fr-FR" sz="3500" dirty="0">
                <a:latin typeface="Arial" panose="020B0604020202020204" pitchFamily="34" charset="0"/>
                <a:ea typeface="Times New Roman" panose="02020603050405020304" pitchFamily="18" charset="0"/>
                <a:cs typeface="Times New Roman" panose="02020603050405020304" pitchFamily="18" charset="0"/>
              </a:rPr>
              <a:t>                             choc septique (1)</a:t>
            </a:r>
          </a:p>
          <a:p>
            <a:pPr indent="0">
              <a:lnSpc>
                <a:spcPct val="150000"/>
              </a:lnSpc>
              <a:buNone/>
            </a:pPr>
            <a:endParaRPr lang="fr-FR" sz="3500" dirty="0">
              <a:latin typeface="Arial" panose="020B0604020202020204" pitchFamily="34" charset="0"/>
              <a:ea typeface="Times New Roman" panose="02020603050405020304" pitchFamily="18" charset="0"/>
              <a:cs typeface="Times New Roman" panose="02020603050405020304" pitchFamily="18" charset="0"/>
            </a:endParaRPr>
          </a:p>
          <a:p>
            <a:pPr indent="0">
              <a:lnSpc>
                <a:spcPct val="107000"/>
              </a:lnSpc>
              <a:buNone/>
            </a:pP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a:p>
            <a:pPr indent="0">
              <a:lnSpc>
                <a:spcPct val="107000"/>
              </a:lnSpc>
              <a:buNone/>
            </a:pP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fr-FR" sz="2400" dirty="0"/>
          </a:p>
          <a:p>
            <a:pPr marL="0" indent="0">
              <a:buNone/>
            </a:pPr>
            <a:endParaRPr lang="fr-FR" sz="2800" dirty="0"/>
          </a:p>
          <a:p>
            <a:pPr marL="0" indent="0">
              <a:buNone/>
            </a:pPr>
            <a:endParaRPr lang="fr-FR" sz="2800" dirty="0"/>
          </a:p>
        </p:txBody>
      </p:sp>
      <p:sp>
        <p:nvSpPr>
          <p:cNvPr id="4" name="Espace réservé du numéro de diapositive 3">
            <a:extLst>
              <a:ext uri="{FF2B5EF4-FFF2-40B4-BE49-F238E27FC236}">
                <a16:creationId xmlns:a16="http://schemas.microsoft.com/office/drawing/2014/main" id="{00E41B2B-91BB-4710-9987-045880A192F0}"/>
              </a:ext>
            </a:extLst>
          </p:cNvPr>
          <p:cNvSpPr>
            <a:spLocks noGrp="1"/>
          </p:cNvSpPr>
          <p:nvPr>
            <p:ph type="sldNum" sz="quarter" idx="12"/>
          </p:nvPr>
        </p:nvSpPr>
        <p:spPr>
          <a:xfrm>
            <a:off x="8172400" y="6356350"/>
            <a:ext cx="514400" cy="471636"/>
          </a:xfrm>
          <a:solidFill>
            <a:schemeClr val="bg1">
              <a:lumMod val="85000"/>
            </a:schemeClr>
          </a:solidFill>
        </p:spPr>
        <p:txBody>
          <a:bodyPr/>
          <a:lstStyle/>
          <a:p>
            <a:pPr algn="ctr"/>
            <a:fld id="{12C11457-5389-4C75-895F-8C732FD273D9}" type="slidenum">
              <a:rPr lang="fr-FR" sz="1800" b="1">
                <a:solidFill>
                  <a:schemeClr val="tx1"/>
                </a:solidFill>
              </a:rPr>
              <a:pPr algn="ctr"/>
              <a:t>18</a:t>
            </a:fld>
            <a:endParaRPr lang="fr-FR" sz="1800" b="1" dirty="0">
              <a:solidFill>
                <a:schemeClr val="tx1"/>
              </a:solidFill>
            </a:endParaRPr>
          </a:p>
        </p:txBody>
      </p:sp>
      <p:cxnSp>
        <p:nvCxnSpPr>
          <p:cNvPr id="7" name="Connecteur droit avec flèche 6">
            <a:extLst>
              <a:ext uri="{FF2B5EF4-FFF2-40B4-BE49-F238E27FC236}">
                <a16:creationId xmlns:a16="http://schemas.microsoft.com/office/drawing/2014/main" id="{7BF23CC8-BAEA-4AE5-A167-AA25EBECF6E0}"/>
              </a:ext>
            </a:extLst>
          </p:cNvPr>
          <p:cNvCxnSpPr/>
          <p:nvPr/>
        </p:nvCxnSpPr>
        <p:spPr>
          <a:xfrm>
            <a:off x="6948264" y="5229200"/>
            <a:ext cx="2880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47610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634" y="188640"/>
            <a:ext cx="8446169"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schemeClr val="tx1"/>
                </a:solidFill>
                <a:latin typeface="Arial Black" panose="020B0A04020102020204" pitchFamily="34" charset="0"/>
                <a:cs typeface="Times New Roman" panose="02020603050405020304" pitchFamily="18" charset="0"/>
              </a:rPr>
              <a:t>DISCUSSION</a:t>
            </a:r>
            <a:r>
              <a:rPr lang="fr-FR" sz="3200" dirty="0">
                <a:solidFill>
                  <a:schemeClr val="tx1"/>
                </a:solidFill>
                <a:latin typeface="Arial Black" panose="020B0A04020102020204" pitchFamily="34" charset="0"/>
                <a:cs typeface="Times New Roman" panose="02020603050405020304" pitchFamily="18" charset="0"/>
              </a:rPr>
              <a:t> </a:t>
            </a:r>
            <a:r>
              <a:rPr lang="fr-FR" sz="3200" b="1" spc="300" dirty="0">
                <a:solidFill>
                  <a:schemeClr val="tx1"/>
                </a:solidFill>
                <a:latin typeface="Arial Black" panose="020B0A04020102020204" pitchFamily="34" charset="0"/>
                <a:cs typeface="Times New Roman" panose="02020603050405020304" pitchFamily="18" charset="0"/>
              </a:rPr>
              <a:t>1/8</a:t>
            </a:r>
          </a:p>
        </p:txBody>
      </p:sp>
      <p:sp>
        <p:nvSpPr>
          <p:cNvPr id="3" name="Espace réservé du contenu 2"/>
          <p:cNvSpPr>
            <a:spLocks noGrp="1"/>
          </p:cNvSpPr>
          <p:nvPr>
            <p:ph idx="1"/>
          </p:nvPr>
        </p:nvSpPr>
        <p:spPr>
          <a:xfrm>
            <a:off x="0" y="908720"/>
            <a:ext cx="9144000" cy="5949280"/>
          </a:xfrm>
        </p:spPr>
        <p:txBody>
          <a:bodyPr>
            <a:noAutofit/>
          </a:bodyPr>
          <a:lstStyle/>
          <a:p>
            <a:pPr marL="457200" lvl="3" indent="-457200" algn="just">
              <a:lnSpc>
                <a:spcPct val="150000"/>
              </a:lnSpc>
              <a:spcBef>
                <a:spcPts val="200"/>
              </a:spcBef>
              <a:spcAft>
                <a:spcPts val="600"/>
              </a:spcAft>
              <a:buFont typeface="Wingdings" panose="05000000000000000000" pitchFamily="2" charset="2"/>
              <a:buChar char="q"/>
            </a:pPr>
            <a:r>
              <a:rPr lang="fr-FR" sz="2800" b="1" dirty="0">
                <a:latin typeface="Arial" panose="020B0604020202020204" pitchFamily="34" charset="0"/>
                <a:ea typeface="Times New Roman" panose="02020603050405020304" pitchFamily="18" charset="0"/>
                <a:cs typeface="Times New Roman" panose="02020603050405020304" pitchFamily="18" charset="0"/>
              </a:rPr>
              <a:t>Fréquence</a:t>
            </a:r>
          </a:p>
          <a:p>
            <a:pPr marL="457200" lvl="3" indent="-457200" algn="just">
              <a:lnSpc>
                <a:spcPct val="150000"/>
              </a:lnSpc>
              <a:spcBef>
                <a:spcPts val="200"/>
              </a:spcBef>
              <a:spcAft>
                <a:spcPts val="600"/>
              </a:spcAft>
              <a:buFont typeface="Wingdings" panose="05000000000000000000" pitchFamily="2" charset="2"/>
              <a:buChar char="v"/>
            </a:pPr>
            <a:r>
              <a:rPr lang="fr-FR" sz="2800" dirty="0">
                <a:latin typeface="Arial" panose="020B0604020202020204" pitchFamily="34" charset="0"/>
                <a:ea typeface="Times New Roman" panose="02020603050405020304" pitchFamily="18" charset="0"/>
                <a:cs typeface="Times New Roman" panose="02020603050405020304" pitchFamily="18" charset="0"/>
              </a:rPr>
              <a:t>Valvulopathies sévères: 81,45%</a:t>
            </a:r>
          </a:p>
          <a:p>
            <a:pPr marL="457200" lvl="3" indent="-457200" algn="just">
              <a:lnSpc>
                <a:spcPct val="150000"/>
              </a:lnSpc>
              <a:spcBef>
                <a:spcPts val="200"/>
              </a:spcBef>
              <a:spcAft>
                <a:spcPts val="600"/>
              </a:spcAft>
              <a:buFont typeface="Wingdings" panose="05000000000000000000" pitchFamily="2" charset="2"/>
              <a:buChar char="v"/>
            </a:pPr>
            <a:r>
              <a:rPr lang="fr-FR" sz="2800" dirty="0" err="1">
                <a:latin typeface="Arial" panose="020B0604020202020204" pitchFamily="34" charset="0"/>
                <a:ea typeface="Times New Roman" panose="02020603050405020304" pitchFamily="18" charset="0"/>
                <a:cs typeface="Times New Roman" panose="02020603050405020304" pitchFamily="18" charset="0"/>
              </a:rPr>
              <a:t>Kingué</a:t>
            </a:r>
            <a:r>
              <a:rPr lang="fr-FR" sz="2800" dirty="0">
                <a:latin typeface="Arial" panose="020B0604020202020204" pitchFamily="34" charset="0"/>
                <a:ea typeface="Times New Roman" panose="02020603050405020304" pitchFamily="18" charset="0"/>
                <a:cs typeface="Times New Roman" panose="02020603050405020304" pitchFamily="18" charset="0"/>
              </a:rPr>
              <a:t> et al dans VALVAFRIC :40,25%</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exclusion des causes de valvulopathies autres que rhumatismales et des patients porteurs déjà de prothèses valvulaires</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retard diagnostique dans notre contexte</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opérateur dépendance de l’ETT</a:t>
            </a:r>
          </a:p>
          <a:p>
            <a:pPr marL="0" lvl="3" indent="0" algn="just">
              <a:lnSpc>
                <a:spcPct val="150000"/>
              </a:lnSpc>
              <a:spcBef>
                <a:spcPts val="200"/>
              </a:spcBef>
              <a:spcAft>
                <a:spcPts val="600"/>
              </a:spcAft>
              <a:buNone/>
            </a:pPr>
            <a:endParaRPr lang="fr-FR" sz="2800"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marL="0" lvl="3" indent="0" algn="just">
              <a:lnSpc>
                <a:spcPct val="150000"/>
              </a:lnSpc>
              <a:spcBef>
                <a:spcPts val="200"/>
              </a:spcBef>
              <a:spcAft>
                <a:spcPts val="600"/>
              </a:spcAft>
              <a:buNone/>
            </a:pPr>
            <a:endParaRPr lang="fr-FR" sz="28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a:xfrm>
            <a:off x="8306072" y="6428358"/>
            <a:ext cx="586408" cy="385018"/>
          </a:xfrm>
          <a:solidFill>
            <a:schemeClr val="bg1">
              <a:lumMod val="85000"/>
            </a:schemeClr>
          </a:solidFill>
          <a:ln>
            <a:noFill/>
          </a:ln>
        </p:spPr>
        <p:txBody>
          <a:bodyPr/>
          <a:lstStyle/>
          <a:p>
            <a:pPr algn="ctr"/>
            <a:fld id="{12C11457-5389-4C75-895F-8C732FD273D9}" type="slidenum">
              <a:rPr lang="fr-FR" sz="1800" b="1">
                <a:solidFill>
                  <a:schemeClr val="tx1"/>
                </a:solidFill>
              </a:rPr>
              <a:pPr algn="ctr"/>
              <a:t>19</a:t>
            </a:fld>
            <a:endParaRPr lang="fr-FR" sz="1800" b="1" dirty="0">
              <a:solidFill>
                <a:schemeClr val="tx1"/>
              </a:solidFill>
            </a:endParaRPr>
          </a:p>
        </p:txBody>
      </p:sp>
    </p:spTree>
    <p:extLst>
      <p:ext uri="{BB962C8B-B14F-4D97-AF65-F5344CB8AC3E}">
        <p14:creationId xmlns:p14="http://schemas.microsoft.com/office/powerpoint/2010/main" val="18093976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416422-8FD1-4105-88E0-A639B0F3A58C}"/>
              </a:ext>
            </a:extLst>
          </p:cNvPr>
          <p:cNvSpPr>
            <a:spLocks noGrp="1"/>
          </p:cNvSpPr>
          <p:nvPr>
            <p:ph type="title"/>
          </p:nvPr>
        </p:nvSpPr>
        <p:spPr/>
        <p:txBody>
          <a:bodyPr/>
          <a:lstStyle/>
          <a:p>
            <a:endParaRPr lang="fr-BF" dirty="0"/>
          </a:p>
        </p:txBody>
      </p:sp>
      <p:sp>
        <p:nvSpPr>
          <p:cNvPr id="3" name="Espace réservé du numéro de diapositive 2">
            <a:extLst>
              <a:ext uri="{FF2B5EF4-FFF2-40B4-BE49-F238E27FC236}">
                <a16:creationId xmlns:a16="http://schemas.microsoft.com/office/drawing/2014/main" id="{F6E835E1-D72D-4486-963B-0D93E016F687}"/>
              </a:ext>
            </a:extLst>
          </p:cNvPr>
          <p:cNvSpPr>
            <a:spLocks noGrp="1"/>
          </p:cNvSpPr>
          <p:nvPr>
            <p:ph type="sldNum" sz="quarter" idx="12"/>
          </p:nvPr>
        </p:nvSpPr>
        <p:spPr/>
        <p:txBody>
          <a:bodyPr/>
          <a:lstStyle/>
          <a:p>
            <a:fld id="{12C11457-5389-4C75-895F-8C732FD273D9}" type="slidenum">
              <a:rPr lang="fr-FR" smtClean="0"/>
              <a:pPr/>
              <a:t>2</a:t>
            </a:fld>
            <a:endParaRPr lang="fr-FR" dirty="0"/>
          </a:p>
        </p:txBody>
      </p:sp>
      <p:sp>
        <p:nvSpPr>
          <p:cNvPr id="5" name="ZoneTexte 4">
            <a:extLst>
              <a:ext uri="{FF2B5EF4-FFF2-40B4-BE49-F238E27FC236}">
                <a16:creationId xmlns:a16="http://schemas.microsoft.com/office/drawing/2014/main" id="{E9759C18-E473-48A2-B677-938FE0CA6887}"/>
              </a:ext>
            </a:extLst>
          </p:cNvPr>
          <p:cNvSpPr txBox="1"/>
          <p:nvPr/>
        </p:nvSpPr>
        <p:spPr>
          <a:xfrm>
            <a:off x="2286000" y="2398462"/>
            <a:ext cx="4572000" cy="2061077"/>
          </a:xfrm>
          <a:prstGeom prst="rect">
            <a:avLst/>
          </a:prstGeom>
          <a:noFill/>
        </p:spPr>
        <p:txBody>
          <a:bodyPr wrap="square">
            <a:spAutoFit/>
          </a:bodyPr>
          <a:lstStyle/>
          <a:p>
            <a:pPr>
              <a:lnSpc>
                <a:spcPct val="107000"/>
              </a:lnSpc>
              <a:spcAft>
                <a:spcPts val="800"/>
              </a:spcAft>
            </a:pPr>
            <a:r>
              <a:rPr lang="fr-BF" sz="1800" b="1" dirty="0">
                <a:effectLst/>
                <a:latin typeface="TimesNewRoman"/>
                <a:ea typeface="Calibri" panose="020F0502020204030204" pitchFamily="34" charset="0"/>
                <a:cs typeface="TimesNewRoman"/>
              </a:rPr>
              <a:t>KOLOGO KJ,</a:t>
            </a:r>
            <a:r>
              <a:rPr lang="fr-BF" sz="1800" dirty="0">
                <a:effectLst/>
                <a:latin typeface="TimesNewRoman"/>
                <a:ea typeface="Calibri" panose="020F0502020204030204" pitchFamily="34" charset="0"/>
                <a:cs typeface="TimesNewRoman"/>
              </a:rPr>
              <a:t> MILLOGO GRC, KABOR</a:t>
            </a:r>
            <a:r>
              <a:rPr lang="fr-BF" sz="1800" dirty="0">
                <a:effectLst/>
                <a:latin typeface="TimesNewRoman"/>
                <a:ea typeface="TimesNewRoman"/>
                <a:cs typeface="TimesNewRoman"/>
              </a:rPr>
              <a:t>É</a:t>
            </a:r>
            <a:r>
              <a:rPr lang="fr-BF" sz="1800" dirty="0">
                <a:effectLst/>
                <a:latin typeface="TimesNewRoman"/>
                <a:ea typeface="Calibri" panose="020F0502020204030204" pitchFamily="34" charset="0"/>
                <a:cs typeface="TimesNewRoman"/>
              </a:rPr>
              <a:t> N, KAMBIR</a:t>
            </a:r>
            <a:r>
              <a:rPr lang="fr-BF" sz="1800" dirty="0">
                <a:effectLst/>
                <a:latin typeface="TimesNewRoman"/>
                <a:ea typeface="TimesNewRoman"/>
                <a:cs typeface="TimesNewRoman"/>
              </a:rPr>
              <a:t>É</a:t>
            </a:r>
            <a:r>
              <a:rPr lang="fr-BF" sz="1800" dirty="0">
                <a:effectLst/>
                <a:latin typeface="TimesNewRoman"/>
                <a:ea typeface="Calibri" panose="020F0502020204030204" pitchFamily="34" charset="0"/>
                <a:cs typeface="TimesNewRoman"/>
              </a:rPr>
              <a:t> Y,</a:t>
            </a:r>
            <a:endParaRPr lang="fr-BF"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BF" sz="1800" dirty="0">
                <a:effectLst/>
                <a:latin typeface="TimesNewRoman"/>
                <a:ea typeface="Calibri" panose="020F0502020204030204" pitchFamily="34" charset="0"/>
                <a:cs typeface="TimesNewRoman"/>
              </a:rPr>
              <a:t>KAGAMB</a:t>
            </a:r>
            <a:r>
              <a:rPr lang="fr-BF" sz="1800" dirty="0">
                <a:effectLst/>
                <a:latin typeface="TimesNewRoman"/>
                <a:ea typeface="TimesNewRoman"/>
                <a:cs typeface="TimesNewRoman"/>
              </a:rPr>
              <a:t>È</a:t>
            </a:r>
            <a:r>
              <a:rPr lang="fr-BF" sz="1800" dirty="0">
                <a:effectLst/>
                <a:latin typeface="TimesNewRoman"/>
                <a:ea typeface="Calibri" panose="020F0502020204030204" pitchFamily="34" charset="0"/>
                <a:cs typeface="TimesNewRoman"/>
              </a:rPr>
              <a:t>GA L.J, MANDI G, TALL/THIAM A,</a:t>
            </a:r>
            <a:endParaRPr lang="fr-BF"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BF" sz="1800" dirty="0">
                <a:effectLst/>
                <a:latin typeface="TimesNewRoman"/>
                <a:ea typeface="Calibri" panose="020F0502020204030204" pitchFamily="34" charset="0"/>
                <a:cs typeface="TimesNewRoman"/>
              </a:rPr>
              <a:t>YAM</a:t>
            </a:r>
            <a:r>
              <a:rPr lang="fr-BF" sz="1800" dirty="0">
                <a:effectLst/>
                <a:latin typeface="TimesNewRoman"/>
                <a:ea typeface="TimesNewRoman"/>
                <a:cs typeface="TimesNewRoman"/>
              </a:rPr>
              <a:t>É</a:t>
            </a:r>
            <a:r>
              <a:rPr lang="fr-BF" sz="1800" dirty="0">
                <a:effectLst/>
                <a:latin typeface="TimesNewRoman"/>
                <a:ea typeface="Calibri" panose="020F0502020204030204" pitchFamily="34" charset="0"/>
                <a:cs typeface="TimesNewRoman"/>
              </a:rPr>
              <a:t>OGO NV, SAMADOULOUGOU AK, ZABSONR</a:t>
            </a:r>
            <a:r>
              <a:rPr lang="fr-BF" sz="1800" dirty="0">
                <a:effectLst/>
                <a:latin typeface="TimesNewRoman"/>
                <a:ea typeface="TimesNewRoman"/>
                <a:cs typeface="TimesNewRoman"/>
              </a:rPr>
              <a:t>É</a:t>
            </a:r>
            <a:r>
              <a:rPr lang="fr-BF" sz="1800" dirty="0">
                <a:effectLst/>
                <a:latin typeface="TimesNewRoman"/>
                <a:ea typeface="Calibri" panose="020F0502020204030204" pitchFamily="34" charset="0"/>
                <a:cs typeface="TimesNewRoman"/>
              </a:rPr>
              <a:t> P</a:t>
            </a:r>
            <a:endParaRPr lang="fr-BF"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745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634" y="188640"/>
            <a:ext cx="8446169"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schemeClr val="tx1"/>
                </a:solidFill>
                <a:latin typeface="Arial Black" panose="020B0A04020102020204" pitchFamily="34" charset="0"/>
                <a:cs typeface="Times New Roman" panose="02020603050405020304" pitchFamily="18" charset="0"/>
              </a:rPr>
              <a:t>DISCUSSION</a:t>
            </a:r>
            <a:r>
              <a:rPr lang="fr-FR" sz="3200" dirty="0">
                <a:solidFill>
                  <a:schemeClr val="tx1"/>
                </a:solidFill>
                <a:latin typeface="Arial Black" panose="020B0A04020102020204" pitchFamily="34" charset="0"/>
                <a:cs typeface="Times New Roman" panose="02020603050405020304" pitchFamily="18" charset="0"/>
              </a:rPr>
              <a:t> </a:t>
            </a:r>
            <a:r>
              <a:rPr lang="fr-FR" sz="3200" b="1" spc="300" dirty="0">
                <a:solidFill>
                  <a:schemeClr val="tx1"/>
                </a:solidFill>
                <a:latin typeface="Arial Black" panose="020B0A04020102020204" pitchFamily="34" charset="0"/>
                <a:cs typeface="Times New Roman" panose="02020603050405020304" pitchFamily="18" charset="0"/>
              </a:rPr>
              <a:t>2/8</a:t>
            </a:r>
          </a:p>
        </p:txBody>
      </p:sp>
      <p:sp>
        <p:nvSpPr>
          <p:cNvPr id="3" name="Espace réservé du contenu 2"/>
          <p:cNvSpPr>
            <a:spLocks noGrp="1"/>
          </p:cNvSpPr>
          <p:nvPr>
            <p:ph idx="1"/>
          </p:nvPr>
        </p:nvSpPr>
        <p:spPr>
          <a:xfrm>
            <a:off x="0" y="908720"/>
            <a:ext cx="9144000" cy="5949280"/>
          </a:xfrm>
        </p:spPr>
        <p:txBody>
          <a:bodyPr>
            <a:noAutofit/>
          </a:bodyPr>
          <a:lstStyle/>
          <a:p>
            <a:pPr marL="457200" lvl="3" indent="-457200" algn="just">
              <a:lnSpc>
                <a:spcPct val="150000"/>
              </a:lnSpc>
              <a:spcBef>
                <a:spcPts val="200"/>
              </a:spcBef>
              <a:spcAft>
                <a:spcPts val="600"/>
              </a:spcAft>
              <a:buFont typeface="Wingdings" panose="05000000000000000000" pitchFamily="2" charset="2"/>
              <a:buChar char="q"/>
            </a:pPr>
            <a:r>
              <a:rPr lang="fr-FR" sz="2800" b="1" dirty="0">
                <a:latin typeface="Arial" panose="020B0604020202020204" pitchFamily="34" charset="0"/>
                <a:ea typeface="Times New Roman" panose="02020603050405020304" pitchFamily="18" charset="0"/>
                <a:cs typeface="Times New Roman" panose="02020603050405020304" pitchFamily="18" charset="0"/>
              </a:rPr>
              <a:t>Caractéristiques sociodémographiques</a:t>
            </a:r>
          </a:p>
          <a:p>
            <a:pPr marL="457200" lvl="3" indent="-457200" algn="just">
              <a:lnSpc>
                <a:spcPct val="150000"/>
              </a:lnSpc>
              <a:spcBef>
                <a:spcPts val="200"/>
              </a:spcBef>
              <a:spcAft>
                <a:spcPts val="600"/>
              </a:spcAft>
              <a:buFont typeface="Wingdings" panose="05000000000000000000" pitchFamily="2" charset="2"/>
              <a:buChar char="v"/>
            </a:pPr>
            <a:r>
              <a:rPr lang="fr-FR" sz="2800" b="1" dirty="0">
                <a:latin typeface="Arial" panose="020B0604020202020204" pitchFamily="34" charset="0"/>
                <a:ea typeface="Times New Roman" panose="02020603050405020304" pitchFamily="18" charset="0"/>
                <a:cs typeface="Times New Roman" panose="02020603050405020304" pitchFamily="18" charset="0"/>
              </a:rPr>
              <a:t>Sexe</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Femmes: 68,54%   Sex-ratio=0,46</a:t>
            </a:r>
          </a:p>
          <a:p>
            <a:pPr marL="0" lvl="3" indent="0" algn="just">
              <a:lnSpc>
                <a:spcPct val="150000"/>
              </a:lnSpc>
              <a:spcBef>
                <a:spcPts val="200"/>
              </a:spcBef>
              <a:spcAft>
                <a:spcPts val="600"/>
              </a:spcAft>
              <a:buNone/>
            </a:pPr>
            <a:r>
              <a:rPr lang="fr-FR" sz="2800" dirty="0">
                <a:solidFill>
                  <a:prstClr val="black"/>
                </a:solidFill>
                <a:latin typeface="Arial" panose="020B0604020202020204" pitchFamily="34" charset="0"/>
                <a:cs typeface="Arial" panose="020B0604020202020204" pitchFamily="34" charset="0"/>
              </a:rPr>
              <a:t>Résultat similaire à ceux retrouvés par de nombreux auteurs africains</a:t>
            </a:r>
          </a:p>
          <a:p>
            <a:pPr marL="0" lvl="3" indent="0" algn="just">
              <a:lnSpc>
                <a:spcPct val="150000"/>
              </a:lnSpc>
              <a:spcBef>
                <a:spcPts val="200"/>
              </a:spcBef>
              <a:spcAft>
                <a:spcPts val="600"/>
              </a:spcAft>
              <a:buNone/>
            </a:pPr>
            <a:r>
              <a:rPr lang="fr-FR" sz="2800" dirty="0">
                <a:solidFill>
                  <a:prstClr val="black"/>
                </a:solidFill>
                <a:latin typeface="Arial" panose="020B0604020202020204" pitchFamily="34" charset="0"/>
                <a:cs typeface="Arial" panose="020B0604020202020204" pitchFamily="34" charset="0"/>
              </a:rPr>
              <a:t>Grave en France: p</a:t>
            </a:r>
            <a:r>
              <a:rPr lang="fr-FR" sz="2800" dirty="0" err="1">
                <a:solidFill>
                  <a:prstClr val="black"/>
                </a:solidFill>
                <a:latin typeface="Arial" panose="020B0604020202020204" pitchFamily="34" charset="0"/>
                <a:cs typeface="Arial" panose="020B0604020202020204" pitchFamily="34" charset="0"/>
              </a:rPr>
              <a:t>rédominance</a:t>
            </a:r>
            <a:r>
              <a:rPr lang="fr-FR" sz="2800" dirty="0">
                <a:solidFill>
                  <a:prstClr val="black"/>
                </a:solidFill>
                <a:latin typeface="Arial" panose="020B0604020202020204" pitchFamily="34" charset="0"/>
                <a:cs typeface="Arial" panose="020B0604020202020204" pitchFamily="34" charset="0"/>
              </a:rPr>
              <a:t> masculine (57%)</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Prédominance des sujets de sexe F dans la pop générale BF (51,7% INSD 2019)</a:t>
            </a:r>
          </a:p>
        </p:txBody>
      </p:sp>
      <p:sp>
        <p:nvSpPr>
          <p:cNvPr id="4" name="Espace réservé du numéro de diapositive 3"/>
          <p:cNvSpPr>
            <a:spLocks noGrp="1"/>
          </p:cNvSpPr>
          <p:nvPr>
            <p:ph type="sldNum" sz="quarter" idx="12"/>
          </p:nvPr>
        </p:nvSpPr>
        <p:spPr>
          <a:xfrm>
            <a:off x="8306072" y="6428358"/>
            <a:ext cx="586408" cy="385018"/>
          </a:xfrm>
          <a:solidFill>
            <a:schemeClr val="bg1">
              <a:lumMod val="85000"/>
            </a:schemeClr>
          </a:solidFill>
          <a:ln>
            <a:noFill/>
          </a:ln>
        </p:spPr>
        <p:txBody>
          <a:bodyPr/>
          <a:lstStyle/>
          <a:p>
            <a:pPr algn="ctr"/>
            <a:fld id="{12C11457-5389-4C75-895F-8C732FD273D9}" type="slidenum">
              <a:rPr lang="fr-FR" sz="1800" b="1">
                <a:solidFill>
                  <a:schemeClr val="tx1"/>
                </a:solidFill>
              </a:rPr>
              <a:pPr algn="ctr"/>
              <a:t>20</a:t>
            </a:fld>
            <a:endParaRPr lang="fr-FR" sz="1800" b="1" dirty="0">
              <a:solidFill>
                <a:schemeClr val="tx1"/>
              </a:solidFill>
            </a:endParaRPr>
          </a:p>
        </p:txBody>
      </p:sp>
    </p:spTree>
    <p:extLst>
      <p:ext uri="{BB962C8B-B14F-4D97-AF65-F5344CB8AC3E}">
        <p14:creationId xmlns:p14="http://schemas.microsoft.com/office/powerpoint/2010/main" val="13023310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634" y="188640"/>
            <a:ext cx="8446169"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schemeClr val="tx1"/>
                </a:solidFill>
                <a:latin typeface="Arial Black" panose="020B0A04020102020204" pitchFamily="34" charset="0"/>
                <a:cs typeface="Times New Roman" panose="02020603050405020304" pitchFamily="18" charset="0"/>
              </a:rPr>
              <a:t>DISCUSSION</a:t>
            </a:r>
            <a:r>
              <a:rPr lang="fr-FR" sz="3200" dirty="0">
                <a:solidFill>
                  <a:schemeClr val="tx1"/>
                </a:solidFill>
                <a:latin typeface="Arial Black" panose="020B0A04020102020204" pitchFamily="34" charset="0"/>
                <a:cs typeface="Times New Roman" panose="02020603050405020304" pitchFamily="18" charset="0"/>
              </a:rPr>
              <a:t> </a:t>
            </a:r>
            <a:r>
              <a:rPr lang="fr-FR" sz="3200" b="1" spc="300" dirty="0">
                <a:solidFill>
                  <a:schemeClr val="tx1"/>
                </a:solidFill>
                <a:latin typeface="Arial Black" panose="020B0A04020102020204" pitchFamily="34" charset="0"/>
                <a:cs typeface="Times New Roman" panose="02020603050405020304" pitchFamily="18" charset="0"/>
              </a:rPr>
              <a:t>3/8</a:t>
            </a:r>
          </a:p>
        </p:txBody>
      </p:sp>
      <p:sp>
        <p:nvSpPr>
          <p:cNvPr id="3" name="Espace réservé du contenu 2"/>
          <p:cNvSpPr>
            <a:spLocks noGrp="1"/>
          </p:cNvSpPr>
          <p:nvPr>
            <p:ph idx="1"/>
          </p:nvPr>
        </p:nvSpPr>
        <p:spPr>
          <a:xfrm>
            <a:off x="0" y="908720"/>
            <a:ext cx="9144000" cy="5949280"/>
          </a:xfrm>
        </p:spPr>
        <p:txBody>
          <a:bodyPr>
            <a:noAutofit/>
          </a:bodyPr>
          <a:lstStyle/>
          <a:p>
            <a:pPr marL="457200" lvl="3" indent="-457200" algn="just">
              <a:lnSpc>
                <a:spcPct val="150000"/>
              </a:lnSpc>
              <a:spcBef>
                <a:spcPts val="200"/>
              </a:spcBef>
              <a:spcAft>
                <a:spcPts val="600"/>
              </a:spcAft>
              <a:buFont typeface="Wingdings" panose="05000000000000000000" pitchFamily="2" charset="2"/>
              <a:buChar char="q"/>
            </a:pPr>
            <a:r>
              <a:rPr lang="fr-FR" sz="2800" b="1" dirty="0">
                <a:latin typeface="Arial" panose="020B0604020202020204" pitchFamily="34" charset="0"/>
                <a:ea typeface="Times New Roman" panose="02020603050405020304" pitchFamily="18" charset="0"/>
                <a:cs typeface="Times New Roman" panose="02020603050405020304" pitchFamily="18" charset="0"/>
              </a:rPr>
              <a:t>Caractéristiques sociodémographiques</a:t>
            </a:r>
          </a:p>
          <a:p>
            <a:pPr marL="457200" lvl="3" indent="-457200" algn="just">
              <a:lnSpc>
                <a:spcPct val="150000"/>
              </a:lnSpc>
              <a:spcBef>
                <a:spcPts val="200"/>
              </a:spcBef>
              <a:spcAft>
                <a:spcPts val="600"/>
              </a:spcAft>
              <a:buFont typeface="Wingdings" panose="05000000000000000000" pitchFamily="2" charset="2"/>
              <a:buChar char="v"/>
            </a:pPr>
            <a:r>
              <a:rPr lang="fr-FR" sz="2800" b="1" dirty="0">
                <a:latin typeface="Arial" panose="020B0604020202020204" pitchFamily="34" charset="0"/>
                <a:ea typeface="Times New Roman" panose="02020603050405020304" pitchFamily="18" charset="0"/>
                <a:cs typeface="Times New Roman" panose="02020603050405020304" pitchFamily="18" charset="0"/>
              </a:rPr>
              <a:t>Niveau socioéconomique</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Bas NSE : 67,41%</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Résultat similaire: Sia (67%) et </a:t>
            </a:r>
            <a:r>
              <a:rPr lang="fr-FR" sz="2800" dirty="0" err="1">
                <a:latin typeface="Arial" panose="020B0604020202020204" pitchFamily="34" charset="0"/>
                <a:ea typeface="Times New Roman" panose="02020603050405020304" pitchFamily="18" charset="0"/>
                <a:cs typeface="Times New Roman" panose="02020603050405020304" pitchFamily="18" charset="0"/>
              </a:rPr>
              <a:t>Akoudad</a:t>
            </a:r>
            <a:r>
              <a:rPr lang="fr-FR" sz="2800" dirty="0">
                <a:latin typeface="Arial" panose="020B0604020202020204" pitchFamily="34" charset="0"/>
                <a:ea typeface="Times New Roman" panose="02020603050405020304" pitchFamily="18" charset="0"/>
                <a:cs typeface="Times New Roman" panose="02020603050405020304" pitchFamily="18" charset="0"/>
              </a:rPr>
              <a:t> (77%) </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Cet constat est le reflet de la situation précaire dans la population générale en Afrique</a:t>
            </a:r>
          </a:p>
        </p:txBody>
      </p:sp>
      <p:sp>
        <p:nvSpPr>
          <p:cNvPr id="4" name="Espace réservé du numéro de diapositive 3"/>
          <p:cNvSpPr>
            <a:spLocks noGrp="1"/>
          </p:cNvSpPr>
          <p:nvPr>
            <p:ph type="sldNum" sz="quarter" idx="12"/>
          </p:nvPr>
        </p:nvSpPr>
        <p:spPr>
          <a:xfrm>
            <a:off x="8306072" y="6428358"/>
            <a:ext cx="586408" cy="385018"/>
          </a:xfrm>
          <a:solidFill>
            <a:schemeClr val="bg1">
              <a:lumMod val="85000"/>
            </a:schemeClr>
          </a:solidFill>
          <a:ln>
            <a:noFill/>
          </a:ln>
        </p:spPr>
        <p:txBody>
          <a:bodyPr/>
          <a:lstStyle/>
          <a:p>
            <a:pPr algn="ctr"/>
            <a:fld id="{12C11457-5389-4C75-895F-8C732FD273D9}" type="slidenum">
              <a:rPr lang="fr-FR" sz="1800" b="1">
                <a:solidFill>
                  <a:schemeClr val="tx1"/>
                </a:solidFill>
              </a:rPr>
              <a:pPr algn="ctr"/>
              <a:t>21</a:t>
            </a:fld>
            <a:endParaRPr lang="fr-FR" sz="1800" b="1" dirty="0">
              <a:solidFill>
                <a:schemeClr val="tx1"/>
              </a:solidFill>
            </a:endParaRPr>
          </a:p>
        </p:txBody>
      </p:sp>
    </p:spTree>
    <p:extLst>
      <p:ext uri="{BB962C8B-B14F-4D97-AF65-F5344CB8AC3E}">
        <p14:creationId xmlns:p14="http://schemas.microsoft.com/office/powerpoint/2010/main" val="8226712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634" y="172875"/>
            <a:ext cx="8446169"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schemeClr val="tx1"/>
                </a:solidFill>
                <a:latin typeface="Arial Black" panose="020B0A04020102020204" pitchFamily="34" charset="0"/>
                <a:cs typeface="Times New Roman" panose="02020603050405020304" pitchFamily="18" charset="0"/>
              </a:rPr>
              <a:t>DISCUSSION</a:t>
            </a:r>
            <a:r>
              <a:rPr lang="fr-FR" sz="3200" dirty="0">
                <a:solidFill>
                  <a:schemeClr val="tx1"/>
                </a:solidFill>
                <a:latin typeface="Arial Black" panose="020B0A04020102020204" pitchFamily="34" charset="0"/>
                <a:cs typeface="Times New Roman" panose="02020603050405020304" pitchFamily="18" charset="0"/>
              </a:rPr>
              <a:t> </a:t>
            </a:r>
            <a:r>
              <a:rPr lang="fr-FR" sz="3200" b="1" spc="300" dirty="0">
                <a:solidFill>
                  <a:schemeClr val="tx1"/>
                </a:solidFill>
                <a:latin typeface="Arial Black" panose="020B0A04020102020204" pitchFamily="34" charset="0"/>
                <a:cs typeface="Times New Roman" panose="02020603050405020304" pitchFamily="18" charset="0"/>
              </a:rPr>
              <a:t>4/8</a:t>
            </a:r>
          </a:p>
        </p:txBody>
      </p:sp>
      <p:sp>
        <p:nvSpPr>
          <p:cNvPr id="3" name="Espace réservé du contenu 2"/>
          <p:cNvSpPr>
            <a:spLocks noGrp="1"/>
          </p:cNvSpPr>
          <p:nvPr>
            <p:ph idx="1"/>
          </p:nvPr>
        </p:nvSpPr>
        <p:spPr>
          <a:xfrm>
            <a:off x="0" y="908720"/>
            <a:ext cx="9144000" cy="5949280"/>
          </a:xfrm>
        </p:spPr>
        <p:txBody>
          <a:bodyPr>
            <a:noAutofit/>
          </a:bodyPr>
          <a:lstStyle/>
          <a:p>
            <a:pPr marL="457200" lvl="3" indent="-457200" algn="just">
              <a:lnSpc>
                <a:spcPct val="150000"/>
              </a:lnSpc>
              <a:spcBef>
                <a:spcPts val="200"/>
              </a:spcBef>
              <a:spcAft>
                <a:spcPts val="600"/>
              </a:spcAft>
              <a:buFont typeface="Wingdings" panose="05000000000000000000" pitchFamily="2" charset="2"/>
              <a:buChar char="q"/>
            </a:pPr>
            <a:r>
              <a:rPr lang="fr-FR" sz="2800" b="1" dirty="0">
                <a:latin typeface="Arial" panose="020B0604020202020204" pitchFamily="34" charset="0"/>
                <a:ea typeface="Times New Roman" panose="02020603050405020304" pitchFamily="18" charset="0"/>
                <a:cs typeface="Times New Roman" panose="02020603050405020304" pitchFamily="18" charset="0"/>
              </a:rPr>
              <a:t>Données paracliniques</a:t>
            </a:r>
          </a:p>
          <a:p>
            <a:pPr marL="457200" lvl="3" indent="-457200" algn="just">
              <a:lnSpc>
                <a:spcPct val="150000"/>
              </a:lnSpc>
              <a:spcBef>
                <a:spcPts val="200"/>
              </a:spcBef>
              <a:spcAft>
                <a:spcPts val="600"/>
              </a:spcAft>
              <a:buFont typeface="Wingdings" panose="05000000000000000000" pitchFamily="2" charset="2"/>
              <a:buChar char="v"/>
            </a:pPr>
            <a:r>
              <a:rPr lang="fr-FR" sz="2800" b="1" dirty="0">
                <a:latin typeface="Arial" panose="020B0604020202020204" pitchFamily="34" charset="0"/>
                <a:ea typeface="Times New Roman" panose="02020603050405020304" pitchFamily="18" charset="0"/>
                <a:cs typeface="Times New Roman" panose="02020603050405020304" pitchFamily="18" charset="0"/>
              </a:rPr>
              <a:t>ECG</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FA: TDR le plus fréquent</a:t>
            </a:r>
          </a:p>
          <a:p>
            <a:pPr marL="0" lvl="3" indent="0" algn="just">
              <a:lnSpc>
                <a:spcPct val="150000"/>
              </a:lnSpc>
              <a:spcBef>
                <a:spcPts val="200"/>
              </a:spcBef>
              <a:spcAft>
                <a:spcPts val="600"/>
              </a:spcAft>
              <a:buNone/>
            </a:pPr>
            <a:r>
              <a:rPr lang="fr-FR" sz="2800" dirty="0">
                <a:solidFill>
                  <a:prstClr val="black"/>
                </a:solidFill>
                <a:latin typeface="Arial" panose="020B0604020202020204" pitchFamily="34" charset="0"/>
                <a:cs typeface="Arial" panose="020B0604020202020204" pitchFamily="34" charset="0"/>
              </a:rPr>
              <a:t>Bcp d’auteurs la classaient au 1</a:t>
            </a:r>
            <a:r>
              <a:rPr lang="fr-FR" sz="2800" baseline="30000" dirty="0">
                <a:solidFill>
                  <a:prstClr val="black"/>
                </a:solidFill>
                <a:latin typeface="Arial" panose="020B0604020202020204" pitchFamily="34" charset="0"/>
                <a:cs typeface="Arial" panose="020B0604020202020204" pitchFamily="34" charset="0"/>
              </a:rPr>
              <a:t>er</a:t>
            </a:r>
            <a:r>
              <a:rPr lang="fr-FR" sz="2800" dirty="0">
                <a:solidFill>
                  <a:prstClr val="black"/>
                </a:solidFill>
                <a:latin typeface="Arial" panose="020B0604020202020204" pitchFamily="34" charset="0"/>
                <a:cs typeface="Arial" panose="020B0604020202020204" pitchFamily="34" charset="0"/>
              </a:rPr>
              <a:t> rang des TDR dans leurs séries</a:t>
            </a:r>
            <a:r>
              <a:rPr lang="fr-FR" sz="2800" dirty="0">
                <a:latin typeface="Arial" panose="020B0604020202020204" pitchFamily="34" charset="0"/>
                <a:ea typeface="Times New Roman" panose="02020603050405020304" pitchFamily="18" charset="0"/>
                <a:cs typeface="Arial" panose="020B0604020202020204" pitchFamily="34" charset="0"/>
              </a:rPr>
              <a:t> </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Arial" panose="020B0604020202020204" pitchFamily="34" charset="0"/>
              </a:rPr>
              <a:t>Situation expliquée par la fréquente dilatation de l’OG au cours des atteintes valvulaires</a:t>
            </a:r>
          </a:p>
        </p:txBody>
      </p:sp>
      <p:sp>
        <p:nvSpPr>
          <p:cNvPr id="4" name="Espace réservé du numéro de diapositive 3"/>
          <p:cNvSpPr>
            <a:spLocks noGrp="1"/>
          </p:cNvSpPr>
          <p:nvPr>
            <p:ph type="sldNum" sz="quarter" idx="12"/>
          </p:nvPr>
        </p:nvSpPr>
        <p:spPr>
          <a:xfrm>
            <a:off x="8306072" y="6428358"/>
            <a:ext cx="586408" cy="385018"/>
          </a:xfrm>
          <a:solidFill>
            <a:schemeClr val="bg1">
              <a:lumMod val="85000"/>
            </a:schemeClr>
          </a:solidFill>
          <a:ln>
            <a:noFill/>
          </a:ln>
        </p:spPr>
        <p:txBody>
          <a:bodyPr/>
          <a:lstStyle/>
          <a:p>
            <a:pPr algn="ctr"/>
            <a:fld id="{12C11457-5389-4C75-895F-8C732FD273D9}" type="slidenum">
              <a:rPr lang="fr-FR" sz="1800" b="1">
                <a:solidFill>
                  <a:schemeClr val="tx1"/>
                </a:solidFill>
              </a:rPr>
              <a:pPr algn="ctr"/>
              <a:t>22</a:t>
            </a:fld>
            <a:endParaRPr lang="fr-FR" sz="1800" b="1" dirty="0">
              <a:solidFill>
                <a:schemeClr val="tx1"/>
              </a:solidFill>
            </a:endParaRPr>
          </a:p>
        </p:txBody>
      </p:sp>
    </p:spTree>
    <p:extLst>
      <p:ext uri="{BB962C8B-B14F-4D97-AF65-F5344CB8AC3E}">
        <p14:creationId xmlns:p14="http://schemas.microsoft.com/office/powerpoint/2010/main" val="33028756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634" y="188640"/>
            <a:ext cx="8446169"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schemeClr val="tx1"/>
                </a:solidFill>
                <a:latin typeface="Arial Black" panose="020B0A04020102020204" pitchFamily="34" charset="0"/>
                <a:cs typeface="Times New Roman" panose="02020603050405020304" pitchFamily="18" charset="0"/>
              </a:rPr>
              <a:t>DISCUSSION</a:t>
            </a:r>
            <a:r>
              <a:rPr lang="fr-FR" sz="3200" dirty="0">
                <a:solidFill>
                  <a:schemeClr val="tx1"/>
                </a:solidFill>
                <a:latin typeface="Arial Black" panose="020B0A04020102020204" pitchFamily="34" charset="0"/>
                <a:cs typeface="Times New Roman" panose="02020603050405020304" pitchFamily="18" charset="0"/>
              </a:rPr>
              <a:t> </a:t>
            </a:r>
            <a:r>
              <a:rPr lang="fr-FR" sz="3200" b="1" spc="300" dirty="0">
                <a:solidFill>
                  <a:schemeClr val="tx1"/>
                </a:solidFill>
                <a:latin typeface="Arial Black" panose="020B0A04020102020204" pitchFamily="34" charset="0"/>
                <a:cs typeface="Times New Roman" panose="02020603050405020304" pitchFamily="18" charset="0"/>
              </a:rPr>
              <a:t>5/8</a:t>
            </a:r>
          </a:p>
        </p:txBody>
      </p:sp>
      <p:sp>
        <p:nvSpPr>
          <p:cNvPr id="3" name="Espace réservé du contenu 2"/>
          <p:cNvSpPr>
            <a:spLocks noGrp="1"/>
          </p:cNvSpPr>
          <p:nvPr>
            <p:ph idx="1"/>
          </p:nvPr>
        </p:nvSpPr>
        <p:spPr>
          <a:xfrm>
            <a:off x="0" y="908720"/>
            <a:ext cx="9144000" cy="5949280"/>
          </a:xfrm>
        </p:spPr>
        <p:txBody>
          <a:bodyPr>
            <a:noAutofit/>
          </a:bodyPr>
          <a:lstStyle/>
          <a:p>
            <a:pPr marL="457200" lvl="3" indent="-457200" algn="just">
              <a:lnSpc>
                <a:spcPct val="150000"/>
              </a:lnSpc>
              <a:spcBef>
                <a:spcPts val="200"/>
              </a:spcBef>
              <a:spcAft>
                <a:spcPts val="600"/>
              </a:spcAft>
              <a:buFont typeface="Wingdings" panose="05000000000000000000" pitchFamily="2" charset="2"/>
              <a:buChar char="q"/>
            </a:pPr>
            <a:r>
              <a:rPr lang="fr-FR" sz="2800" b="1" dirty="0">
                <a:latin typeface="Arial" panose="020B0604020202020204" pitchFamily="34" charset="0"/>
                <a:ea typeface="Times New Roman" panose="02020603050405020304" pitchFamily="18" charset="0"/>
                <a:cs typeface="Times New Roman" panose="02020603050405020304" pitchFamily="18" charset="0"/>
              </a:rPr>
              <a:t>Données paracliniques</a:t>
            </a:r>
          </a:p>
          <a:p>
            <a:pPr marL="457200" lvl="3" indent="-457200" algn="just">
              <a:lnSpc>
                <a:spcPct val="150000"/>
              </a:lnSpc>
              <a:spcBef>
                <a:spcPts val="200"/>
              </a:spcBef>
              <a:spcAft>
                <a:spcPts val="600"/>
              </a:spcAft>
              <a:buFont typeface="Wingdings" panose="05000000000000000000" pitchFamily="2" charset="2"/>
              <a:buChar char="v"/>
            </a:pPr>
            <a:r>
              <a:rPr lang="fr-FR" sz="2800" b="1" dirty="0">
                <a:latin typeface="Arial" panose="020B0604020202020204" pitchFamily="34" charset="0"/>
                <a:ea typeface="Times New Roman" panose="02020603050405020304" pitchFamily="18" charset="0"/>
                <a:cs typeface="Times New Roman" panose="02020603050405020304" pitchFamily="18" charset="0"/>
              </a:rPr>
              <a:t>ETT</a:t>
            </a:r>
          </a:p>
          <a:p>
            <a:pPr marL="457200" lvl="3" indent="-457200" algn="just">
              <a:lnSpc>
                <a:spcPct val="150000"/>
              </a:lnSpc>
              <a:spcBef>
                <a:spcPts val="200"/>
              </a:spcBef>
              <a:spcAft>
                <a:spcPts val="600"/>
              </a:spcAft>
              <a:buFont typeface="Wingdings" panose="05000000000000000000" pitchFamily="2" charset="2"/>
              <a:buChar char="§"/>
            </a:pPr>
            <a:r>
              <a:rPr lang="fr-FR" sz="2800" b="1" dirty="0">
                <a:latin typeface="Arial" panose="020B0604020202020204" pitchFamily="34" charset="0"/>
                <a:ea typeface="Times New Roman" panose="02020603050405020304" pitchFamily="18" charset="0"/>
                <a:cs typeface="Times New Roman" panose="02020603050405020304" pitchFamily="18" charset="0"/>
              </a:rPr>
              <a:t>Etiologie  de la valvulopathie</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RAA: 74,16%</a:t>
            </a:r>
          </a:p>
          <a:p>
            <a:pPr marL="0" lvl="3" indent="0" algn="just">
              <a:lnSpc>
                <a:spcPct val="150000"/>
              </a:lnSpc>
              <a:spcBef>
                <a:spcPts val="200"/>
              </a:spcBef>
              <a:spcAft>
                <a:spcPts val="600"/>
              </a:spcAft>
              <a:buNone/>
            </a:pPr>
            <a:r>
              <a:rPr lang="fr-FR" sz="2800" dirty="0">
                <a:solidFill>
                  <a:prstClr val="black"/>
                </a:solidFill>
                <a:latin typeface="Arial" panose="020B0604020202020204" pitchFamily="34" charset="0"/>
                <a:cs typeface="Arial" panose="020B0604020202020204" pitchFamily="34" charset="0"/>
              </a:rPr>
              <a:t>Résultat corroboré/ +</a:t>
            </a:r>
            <a:r>
              <a:rPr lang="fr-FR" sz="2800" dirty="0" err="1">
                <a:solidFill>
                  <a:prstClr val="black"/>
                </a:solidFill>
                <a:latin typeface="Arial" panose="020B0604020202020204" pitchFamily="34" charset="0"/>
                <a:cs typeface="Arial" panose="020B0604020202020204" pitchFamily="34" charset="0"/>
              </a:rPr>
              <a:t>sieures</a:t>
            </a:r>
            <a:r>
              <a:rPr lang="fr-FR" sz="2800" dirty="0">
                <a:solidFill>
                  <a:prstClr val="black"/>
                </a:solidFill>
                <a:latin typeface="Arial" panose="020B0604020202020204" pitchFamily="34" charset="0"/>
                <a:cs typeface="Arial" panose="020B0604020202020204" pitchFamily="34" charset="0"/>
              </a:rPr>
              <a:t> séries africaines </a:t>
            </a:r>
            <a:endParaRPr lang="fr-FR" sz="2800" dirty="0">
              <a:latin typeface="Arial" panose="020B0604020202020204" pitchFamily="34" charset="0"/>
              <a:ea typeface="Times New Roman" panose="02020603050405020304" pitchFamily="18" charset="0"/>
              <a:cs typeface="Arial" panose="020B0604020202020204" pitchFamily="34" charset="0"/>
            </a:endParaRPr>
          </a:p>
          <a:p>
            <a:pPr marL="0" lvl="3" indent="0" algn="just">
              <a:lnSpc>
                <a:spcPct val="150000"/>
              </a:lnSpc>
              <a:spcBef>
                <a:spcPts val="200"/>
              </a:spcBef>
              <a:spcAft>
                <a:spcPts val="600"/>
              </a:spcAft>
              <a:buNone/>
            </a:pPr>
            <a:r>
              <a:rPr lang="fr-FR" sz="28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a:r>
            <a:r>
              <a:rPr lang="fr-FR" sz="2800" dirty="0">
                <a:latin typeface="Arial" panose="020B0604020202020204" pitchFamily="34" charset="0"/>
                <a:ea typeface="Times New Roman" panose="02020603050405020304" pitchFamily="18" charset="0"/>
                <a:cs typeface="Times New Roman" panose="02020603050405020304" pitchFamily="18" charset="0"/>
              </a:rPr>
              <a:t> Occident: cause dégénérative+++</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Afrique: RAA endémique(bas NSE </a:t>
            </a:r>
            <a:r>
              <a:rPr lang="fr-FR" sz="2800" i="1" dirty="0" err="1">
                <a:solidFill>
                  <a:schemeClr val="accent5"/>
                </a:solidFill>
                <a:latin typeface="Arial" panose="020B0604020202020204" pitchFamily="34" charset="0"/>
                <a:ea typeface="Times New Roman" panose="02020603050405020304" pitchFamily="18" charset="0"/>
                <a:cs typeface="Times New Roman" panose="02020603050405020304" pitchFamily="18" charset="0"/>
              </a:rPr>
              <a:t>insuf</a:t>
            </a: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  politiques </a:t>
            </a:r>
            <a:r>
              <a:rPr lang="fr-FR" sz="2800" i="1" dirty="0" err="1">
                <a:solidFill>
                  <a:schemeClr val="accent5"/>
                </a:solidFill>
                <a:latin typeface="Arial" panose="020B0604020202020204" pitchFamily="34" charset="0"/>
                <a:ea typeface="Times New Roman" panose="02020603050405020304" pitchFamily="18" charset="0"/>
                <a:cs typeface="Times New Roman" panose="02020603050405020304" pitchFamily="18" charset="0"/>
              </a:rPr>
              <a:t>prév</a:t>
            </a: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Vieillissement pop des pays nantis</a:t>
            </a:r>
          </a:p>
          <a:p>
            <a:pPr marL="0" lvl="3" indent="0" algn="just">
              <a:lnSpc>
                <a:spcPct val="150000"/>
              </a:lnSpc>
              <a:spcBef>
                <a:spcPts val="200"/>
              </a:spcBef>
              <a:spcAft>
                <a:spcPts val="600"/>
              </a:spcAft>
              <a:buNone/>
            </a:pPr>
            <a:endParaRPr lang="fr-FR" sz="28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a:xfrm>
            <a:off x="8306072" y="6428358"/>
            <a:ext cx="586408" cy="385018"/>
          </a:xfrm>
          <a:solidFill>
            <a:schemeClr val="bg1">
              <a:lumMod val="85000"/>
            </a:schemeClr>
          </a:solidFill>
          <a:ln>
            <a:noFill/>
          </a:ln>
        </p:spPr>
        <p:txBody>
          <a:bodyPr/>
          <a:lstStyle/>
          <a:p>
            <a:pPr algn="ctr"/>
            <a:fld id="{12C11457-5389-4C75-895F-8C732FD273D9}" type="slidenum">
              <a:rPr lang="fr-FR" sz="1800" b="1">
                <a:solidFill>
                  <a:schemeClr val="tx1"/>
                </a:solidFill>
              </a:rPr>
              <a:pPr algn="ctr"/>
              <a:t>23</a:t>
            </a:fld>
            <a:endParaRPr lang="fr-FR" sz="1800" b="1" dirty="0">
              <a:solidFill>
                <a:schemeClr val="tx1"/>
              </a:solidFill>
            </a:endParaRPr>
          </a:p>
        </p:txBody>
      </p:sp>
    </p:spTree>
    <p:extLst>
      <p:ext uri="{BB962C8B-B14F-4D97-AF65-F5344CB8AC3E}">
        <p14:creationId xmlns:p14="http://schemas.microsoft.com/office/powerpoint/2010/main" val="20246504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634" y="188640"/>
            <a:ext cx="8446169"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schemeClr val="tx1"/>
                </a:solidFill>
                <a:latin typeface="Arial Black" panose="020B0A04020102020204" pitchFamily="34" charset="0"/>
                <a:cs typeface="Times New Roman" panose="02020603050405020304" pitchFamily="18" charset="0"/>
              </a:rPr>
              <a:t>DISCUSSION</a:t>
            </a:r>
            <a:r>
              <a:rPr lang="fr-FR" sz="3200" dirty="0">
                <a:solidFill>
                  <a:schemeClr val="tx1"/>
                </a:solidFill>
                <a:latin typeface="Arial Black" panose="020B0A04020102020204" pitchFamily="34" charset="0"/>
                <a:cs typeface="Times New Roman" panose="02020603050405020304" pitchFamily="18" charset="0"/>
              </a:rPr>
              <a:t> </a:t>
            </a:r>
            <a:r>
              <a:rPr lang="fr-FR" sz="3200" b="1" spc="300" dirty="0">
                <a:solidFill>
                  <a:schemeClr val="tx1"/>
                </a:solidFill>
                <a:latin typeface="Arial Black" panose="020B0A04020102020204" pitchFamily="34" charset="0"/>
                <a:cs typeface="Times New Roman" panose="02020603050405020304" pitchFamily="18" charset="0"/>
              </a:rPr>
              <a:t>6/8</a:t>
            </a:r>
          </a:p>
        </p:txBody>
      </p:sp>
      <p:sp>
        <p:nvSpPr>
          <p:cNvPr id="3" name="Espace réservé du contenu 2"/>
          <p:cNvSpPr>
            <a:spLocks noGrp="1"/>
          </p:cNvSpPr>
          <p:nvPr>
            <p:ph idx="1"/>
          </p:nvPr>
        </p:nvSpPr>
        <p:spPr>
          <a:xfrm>
            <a:off x="0" y="908720"/>
            <a:ext cx="9144000" cy="5949280"/>
          </a:xfrm>
        </p:spPr>
        <p:txBody>
          <a:bodyPr>
            <a:noAutofit/>
          </a:bodyPr>
          <a:lstStyle/>
          <a:p>
            <a:pPr marL="457200" lvl="3" indent="-457200" algn="just">
              <a:lnSpc>
                <a:spcPct val="150000"/>
              </a:lnSpc>
              <a:spcBef>
                <a:spcPts val="200"/>
              </a:spcBef>
              <a:spcAft>
                <a:spcPts val="600"/>
              </a:spcAft>
              <a:buFont typeface="Wingdings" panose="05000000000000000000" pitchFamily="2" charset="2"/>
              <a:buChar char="q"/>
            </a:pPr>
            <a:r>
              <a:rPr lang="fr-FR" sz="2800" b="1" dirty="0">
                <a:latin typeface="Arial" panose="020B0604020202020204" pitchFamily="34" charset="0"/>
                <a:ea typeface="Times New Roman" panose="02020603050405020304" pitchFamily="18" charset="0"/>
                <a:cs typeface="Times New Roman" panose="02020603050405020304" pitchFamily="18" charset="0"/>
              </a:rPr>
              <a:t>Données paracliniques</a:t>
            </a:r>
          </a:p>
          <a:p>
            <a:pPr marL="457200" lvl="3" indent="-457200" algn="just">
              <a:lnSpc>
                <a:spcPct val="150000"/>
              </a:lnSpc>
              <a:spcBef>
                <a:spcPts val="200"/>
              </a:spcBef>
              <a:spcAft>
                <a:spcPts val="600"/>
              </a:spcAft>
              <a:buFont typeface="Wingdings" panose="05000000000000000000" pitchFamily="2" charset="2"/>
              <a:buChar char="v"/>
            </a:pPr>
            <a:r>
              <a:rPr lang="fr-FR" sz="2800" b="1" dirty="0">
                <a:latin typeface="Arial" panose="020B0604020202020204" pitchFamily="34" charset="0"/>
                <a:ea typeface="Times New Roman" panose="02020603050405020304" pitchFamily="18" charset="0"/>
                <a:cs typeface="Times New Roman" panose="02020603050405020304" pitchFamily="18" charset="0"/>
              </a:rPr>
              <a:t>ETT</a:t>
            </a:r>
          </a:p>
          <a:p>
            <a:pPr marL="457200" lvl="3" indent="-457200" algn="just">
              <a:lnSpc>
                <a:spcPct val="150000"/>
              </a:lnSpc>
              <a:spcBef>
                <a:spcPts val="200"/>
              </a:spcBef>
              <a:spcAft>
                <a:spcPts val="600"/>
              </a:spcAft>
              <a:buFont typeface="Wingdings" panose="05000000000000000000" pitchFamily="2" charset="2"/>
              <a:buChar char="§"/>
            </a:pPr>
            <a:r>
              <a:rPr lang="fr-FR" sz="2800" b="1" dirty="0">
                <a:latin typeface="Arial" panose="020B0604020202020204" pitchFamily="34" charset="0"/>
                <a:ea typeface="Times New Roman" panose="02020603050405020304" pitchFamily="18" charset="0"/>
                <a:cs typeface="Times New Roman" panose="02020603050405020304" pitchFamily="18" charset="0"/>
              </a:rPr>
              <a:t>Type  de la valvulopathie</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IM: 45,92%</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Conformité avec données littérature africaine [50-91%]</a:t>
            </a:r>
          </a:p>
          <a:p>
            <a:pPr marL="0" lvl="3" indent="0" algn="just">
              <a:lnSpc>
                <a:spcPct val="150000"/>
              </a:lnSpc>
              <a:spcBef>
                <a:spcPts val="200"/>
              </a:spcBef>
              <a:spcAft>
                <a:spcPts val="600"/>
              </a:spcAft>
              <a:buNone/>
            </a:pPr>
            <a:r>
              <a:rPr lang="fr-FR" sz="28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a:r>
            <a:r>
              <a:rPr lang="fr-FR" sz="2800" dirty="0">
                <a:latin typeface="Arial" panose="020B0604020202020204" pitchFamily="34" charset="0"/>
                <a:ea typeface="Times New Roman" panose="02020603050405020304" pitchFamily="18" charset="0"/>
                <a:cs typeface="Times New Roman" panose="02020603050405020304" pitchFamily="18" charset="0"/>
              </a:rPr>
              <a:t> Europe: Lung        Sténose aortique++ (RAC)</a:t>
            </a:r>
          </a:p>
          <a:p>
            <a:pPr marL="0" lvl="3" indent="0" algn="just">
              <a:lnSpc>
                <a:spcPct val="150000"/>
              </a:lnSpc>
              <a:spcBef>
                <a:spcPts val="200"/>
              </a:spcBef>
              <a:spcAft>
                <a:spcPts val="600"/>
              </a:spcAft>
              <a:buNone/>
            </a:pPr>
            <a:endParaRPr lang="fr-FR" sz="28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a:xfrm>
            <a:off x="8306072" y="6428358"/>
            <a:ext cx="586408" cy="385018"/>
          </a:xfrm>
          <a:solidFill>
            <a:schemeClr val="bg1">
              <a:lumMod val="85000"/>
            </a:schemeClr>
          </a:solidFill>
          <a:ln>
            <a:noFill/>
          </a:ln>
        </p:spPr>
        <p:txBody>
          <a:bodyPr/>
          <a:lstStyle/>
          <a:p>
            <a:pPr algn="ctr"/>
            <a:fld id="{12C11457-5389-4C75-895F-8C732FD273D9}" type="slidenum">
              <a:rPr lang="fr-FR" sz="1800" b="1">
                <a:solidFill>
                  <a:schemeClr val="tx1"/>
                </a:solidFill>
              </a:rPr>
              <a:pPr algn="ctr"/>
              <a:t>24</a:t>
            </a:fld>
            <a:endParaRPr lang="fr-FR" sz="1800" b="1" dirty="0">
              <a:solidFill>
                <a:schemeClr val="tx1"/>
              </a:solidFill>
            </a:endParaRPr>
          </a:p>
        </p:txBody>
      </p:sp>
      <p:cxnSp>
        <p:nvCxnSpPr>
          <p:cNvPr id="6" name="Connecteur droit avec flèche 5">
            <a:extLst>
              <a:ext uri="{FF2B5EF4-FFF2-40B4-BE49-F238E27FC236}">
                <a16:creationId xmlns:a16="http://schemas.microsoft.com/office/drawing/2014/main" id="{F3F7F7C1-B18A-4159-B089-71E394386226}"/>
              </a:ext>
            </a:extLst>
          </p:cNvPr>
          <p:cNvCxnSpPr/>
          <p:nvPr/>
        </p:nvCxnSpPr>
        <p:spPr>
          <a:xfrm>
            <a:off x="2699792" y="5085184"/>
            <a:ext cx="5040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7308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634" y="188640"/>
            <a:ext cx="8446169"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schemeClr val="tx1"/>
                </a:solidFill>
                <a:latin typeface="Arial Black" panose="020B0A04020102020204" pitchFamily="34" charset="0"/>
                <a:cs typeface="Times New Roman" panose="02020603050405020304" pitchFamily="18" charset="0"/>
              </a:rPr>
              <a:t>DISCUSSION</a:t>
            </a:r>
            <a:r>
              <a:rPr lang="fr-FR" sz="3200" dirty="0">
                <a:solidFill>
                  <a:schemeClr val="tx1"/>
                </a:solidFill>
                <a:latin typeface="Arial Black" panose="020B0A04020102020204" pitchFamily="34" charset="0"/>
                <a:cs typeface="Times New Roman" panose="02020603050405020304" pitchFamily="18" charset="0"/>
              </a:rPr>
              <a:t> </a:t>
            </a:r>
            <a:r>
              <a:rPr lang="fr-FR" sz="3200" b="1" spc="300" dirty="0">
                <a:solidFill>
                  <a:schemeClr val="tx1"/>
                </a:solidFill>
                <a:latin typeface="Arial Black" panose="020B0A04020102020204" pitchFamily="34" charset="0"/>
                <a:cs typeface="Times New Roman" panose="02020603050405020304" pitchFamily="18" charset="0"/>
              </a:rPr>
              <a:t>7/8</a:t>
            </a:r>
          </a:p>
        </p:txBody>
      </p:sp>
      <p:sp>
        <p:nvSpPr>
          <p:cNvPr id="3" name="Espace réservé du contenu 2"/>
          <p:cNvSpPr>
            <a:spLocks noGrp="1"/>
          </p:cNvSpPr>
          <p:nvPr>
            <p:ph idx="1"/>
          </p:nvPr>
        </p:nvSpPr>
        <p:spPr>
          <a:xfrm>
            <a:off x="0" y="908720"/>
            <a:ext cx="9144000" cy="5949280"/>
          </a:xfrm>
        </p:spPr>
        <p:txBody>
          <a:bodyPr>
            <a:noAutofit/>
          </a:bodyPr>
          <a:lstStyle/>
          <a:p>
            <a:pPr marL="457200" lvl="3" indent="-457200" algn="just">
              <a:lnSpc>
                <a:spcPct val="150000"/>
              </a:lnSpc>
              <a:spcBef>
                <a:spcPts val="200"/>
              </a:spcBef>
              <a:spcAft>
                <a:spcPts val="600"/>
              </a:spcAft>
              <a:buFont typeface="Wingdings" panose="05000000000000000000" pitchFamily="2" charset="2"/>
              <a:buChar char="q"/>
            </a:pPr>
            <a:r>
              <a:rPr lang="fr-FR" sz="2800" b="1" dirty="0">
                <a:latin typeface="Arial" panose="020B0604020202020204" pitchFamily="34" charset="0"/>
                <a:ea typeface="Times New Roman" panose="02020603050405020304" pitchFamily="18" charset="0"/>
                <a:cs typeface="Times New Roman" panose="02020603050405020304" pitchFamily="18" charset="0"/>
              </a:rPr>
              <a:t>Décision thérapeutique</a:t>
            </a:r>
          </a:p>
          <a:p>
            <a:pPr marL="457200" lvl="3" indent="-457200" algn="just">
              <a:lnSpc>
                <a:spcPct val="150000"/>
              </a:lnSpc>
              <a:spcBef>
                <a:spcPts val="200"/>
              </a:spcBef>
              <a:spcAft>
                <a:spcPts val="600"/>
              </a:spcAft>
              <a:buFont typeface="Wingdings" panose="05000000000000000000" pitchFamily="2" charset="2"/>
              <a:buChar char="v"/>
            </a:pPr>
            <a:r>
              <a:rPr lang="fr-FR" sz="2800" b="1" dirty="0">
                <a:latin typeface="Arial" panose="020B0604020202020204" pitchFamily="34" charset="0"/>
                <a:ea typeface="Times New Roman" panose="02020603050405020304" pitchFamily="18" charset="0"/>
                <a:cs typeface="Times New Roman" panose="02020603050405020304" pitchFamily="18" charset="0"/>
              </a:rPr>
              <a:t>Intervention valvulaire</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Aucun geste thérapeutique chirurgical / interventionnel posé chez tous les 67 patients avec valvulopathies sévères sur valves natives</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Cette situation pourrait s’expliquer par l’absence au plan national d’un centre de CCV et la pandémie de la COVID 19</a:t>
            </a:r>
          </a:p>
        </p:txBody>
      </p:sp>
      <p:sp>
        <p:nvSpPr>
          <p:cNvPr id="4" name="Espace réservé du numéro de diapositive 3"/>
          <p:cNvSpPr>
            <a:spLocks noGrp="1"/>
          </p:cNvSpPr>
          <p:nvPr>
            <p:ph type="sldNum" sz="quarter" idx="12"/>
          </p:nvPr>
        </p:nvSpPr>
        <p:spPr>
          <a:xfrm>
            <a:off x="8306072" y="6428358"/>
            <a:ext cx="586408" cy="385018"/>
          </a:xfrm>
          <a:solidFill>
            <a:schemeClr val="bg1">
              <a:lumMod val="85000"/>
            </a:schemeClr>
          </a:solidFill>
          <a:ln>
            <a:noFill/>
          </a:ln>
        </p:spPr>
        <p:txBody>
          <a:bodyPr/>
          <a:lstStyle/>
          <a:p>
            <a:pPr algn="ctr"/>
            <a:fld id="{12C11457-5389-4C75-895F-8C732FD273D9}" type="slidenum">
              <a:rPr lang="fr-FR" sz="1800" b="1">
                <a:solidFill>
                  <a:schemeClr val="tx1"/>
                </a:solidFill>
              </a:rPr>
              <a:pPr algn="ctr"/>
              <a:t>25</a:t>
            </a:fld>
            <a:endParaRPr lang="fr-FR" sz="1800" b="1" dirty="0">
              <a:solidFill>
                <a:schemeClr val="tx1"/>
              </a:solidFill>
            </a:endParaRPr>
          </a:p>
        </p:txBody>
      </p:sp>
    </p:spTree>
    <p:extLst>
      <p:ext uri="{BB962C8B-B14F-4D97-AF65-F5344CB8AC3E}">
        <p14:creationId xmlns:p14="http://schemas.microsoft.com/office/powerpoint/2010/main" val="5202207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0634" y="188640"/>
            <a:ext cx="8446169"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schemeClr val="tx1"/>
                </a:solidFill>
                <a:latin typeface="Arial Black" panose="020B0A04020102020204" pitchFamily="34" charset="0"/>
                <a:cs typeface="Times New Roman" panose="02020603050405020304" pitchFamily="18" charset="0"/>
              </a:rPr>
              <a:t>DISCUSSION</a:t>
            </a:r>
            <a:r>
              <a:rPr lang="fr-FR" sz="3200" dirty="0">
                <a:solidFill>
                  <a:schemeClr val="tx1"/>
                </a:solidFill>
                <a:latin typeface="Arial Black" panose="020B0A04020102020204" pitchFamily="34" charset="0"/>
                <a:cs typeface="Times New Roman" panose="02020603050405020304" pitchFamily="18" charset="0"/>
              </a:rPr>
              <a:t> </a:t>
            </a:r>
            <a:r>
              <a:rPr lang="fr-FR" sz="3200" b="1" spc="300" dirty="0">
                <a:solidFill>
                  <a:schemeClr val="tx1"/>
                </a:solidFill>
                <a:latin typeface="Arial Black" panose="020B0A04020102020204" pitchFamily="34" charset="0"/>
                <a:cs typeface="Times New Roman" panose="02020603050405020304" pitchFamily="18" charset="0"/>
              </a:rPr>
              <a:t>8/8</a:t>
            </a:r>
          </a:p>
        </p:txBody>
      </p:sp>
      <p:sp>
        <p:nvSpPr>
          <p:cNvPr id="3" name="Espace réservé du contenu 2"/>
          <p:cNvSpPr>
            <a:spLocks noGrp="1"/>
          </p:cNvSpPr>
          <p:nvPr>
            <p:ph idx="1"/>
          </p:nvPr>
        </p:nvSpPr>
        <p:spPr>
          <a:xfrm>
            <a:off x="0" y="908720"/>
            <a:ext cx="9144000" cy="5949280"/>
          </a:xfrm>
        </p:spPr>
        <p:txBody>
          <a:bodyPr>
            <a:noAutofit/>
          </a:bodyPr>
          <a:lstStyle/>
          <a:p>
            <a:pPr marL="457200" lvl="3" indent="-457200" algn="just">
              <a:lnSpc>
                <a:spcPct val="150000"/>
              </a:lnSpc>
              <a:spcBef>
                <a:spcPts val="200"/>
              </a:spcBef>
              <a:spcAft>
                <a:spcPts val="600"/>
              </a:spcAft>
              <a:buFont typeface="Wingdings" panose="05000000000000000000" pitchFamily="2" charset="2"/>
              <a:buChar char="q"/>
            </a:pPr>
            <a:r>
              <a:rPr lang="fr-FR" sz="2800" b="1" dirty="0">
                <a:latin typeface="Arial" panose="020B0604020202020204" pitchFamily="34" charset="0"/>
                <a:ea typeface="Times New Roman" panose="02020603050405020304" pitchFamily="18" charset="0"/>
                <a:cs typeface="Times New Roman" panose="02020603050405020304" pitchFamily="18" charset="0"/>
              </a:rPr>
              <a:t>Evolution</a:t>
            </a:r>
          </a:p>
          <a:p>
            <a:pPr marL="457200" lvl="3" indent="-457200" algn="just">
              <a:lnSpc>
                <a:spcPct val="150000"/>
              </a:lnSpc>
              <a:spcBef>
                <a:spcPts val="200"/>
              </a:spcBef>
              <a:spcAft>
                <a:spcPts val="600"/>
              </a:spcAft>
              <a:buFont typeface="Wingdings" panose="05000000000000000000" pitchFamily="2" charset="2"/>
              <a:buChar char="v"/>
            </a:pPr>
            <a:r>
              <a:rPr lang="fr-FR" sz="2800" b="1" dirty="0">
                <a:latin typeface="Arial" panose="020B0604020202020204" pitchFamily="34" charset="0"/>
                <a:ea typeface="Times New Roman" panose="02020603050405020304" pitchFamily="18" charset="0"/>
                <a:cs typeface="Times New Roman" panose="02020603050405020304" pitchFamily="18" charset="0"/>
              </a:rPr>
              <a:t>Décès</a:t>
            </a:r>
          </a:p>
          <a:p>
            <a:pPr marL="0" lvl="3" indent="0" algn="just">
              <a:lnSpc>
                <a:spcPct val="150000"/>
              </a:lnSpc>
              <a:spcBef>
                <a:spcPts val="200"/>
              </a:spcBef>
              <a:spcAft>
                <a:spcPts val="600"/>
              </a:spcAft>
              <a:buNone/>
            </a:pPr>
            <a:r>
              <a:rPr lang="fr-FR" sz="2800" dirty="0">
                <a:latin typeface="Arial" panose="020B0604020202020204" pitchFamily="34" charset="0"/>
                <a:ea typeface="Times New Roman" panose="02020603050405020304" pitchFamily="18" charset="0"/>
                <a:cs typeface="Times New Roman" panose="02020603050405020304" pitchFamily="18" charset="0"/>
              </a:rPr>
              <a:t>Létalité: 16,5% </a:t>
            </a:r>
          </a:p>
          <a:p>
            <a:pPr marL="0" lvl="3" indent="0" algn="just">
              <a:lnSpc>
                <a:spcPct val="150000"/>
              </a:lnSpc>
              <a:spcBef>
                <a:spcPts val="200"/>
              </a:spcBef>
              <a:spcAft>
                <a:spcPts val="600"/>
              </a:spcAft>
              <a:buNone/>
            </a:pPr>
            <a:r>
              <a:rPr lang="fr-FR" sz="2800" dirty="0">
                <a:solidFill>
                  <a:srgbClr val="FF0000"/>
                </a:solidFill>
                <a:latin typeface="Arial" panose="020B0604020202020204" pitchFamily="34" charset="0"/>
                <a:cs typeface="Arial" panose="020B0604020202020204" pitchFamily="34" charset="0"/>
              </a:rPr>
              <a:t>≈ </a:t>
            </a:r>
            <a:r>
              <a:rPr lang="fr-FR" sz="2800" dirty="0" err="1">
                <a:latin typeface="Arial" panose="020B0604020202020204" pitchFamily="34" charset="0"/>
                <a:cs typeface="Arial" panose="020B0604020202020204" pitchFamily="34" charset="0"/>
              </a:rPr>
              <a:t>Fall</a:t>
            </a:r>
            <a:r>
              <a:rPr lang="fr-FR" sz="2800" dirty="0">
                <a:latin typeface="Arial" panose="020B0604020202020204" pitchFamily="34" charset="0"/>
                <a:cs typeface="Arial" panose="020B0604020202020204" pitchFamily="34" charset="0"/>
              </a:rPr>
              <a:t> (14,1%) Coulibaly (11,1%)</a:t>
            </a:r>
          </a:p>
          <a:p>
            <a:pPr marL="0" lvl="3" indent="0" algn="just">
              <a:lnSpc>
                <a:spcPct val="150000"/>
              </a:lnSpc>
              <a:spcBef>
                <a:spcPts val="200"/>
              </a:spcBef>
              <a:spcAft>
                <a:spcPts val="600"/>
              </a:spcAft>
              <a:buNone/>
            </a:pPr>
            <a:r>
              <a:rPr lang="fr-FR" sz="28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fr-FR" sz="2800" dirty="0" err="1">
                <a:latin typeface="Arial" panose="020B0604020202020204" pitchFamily="34" charset="0"/>
                <a:ea typeface="Times New Roman" panose="02020603050405020304" pitchFamily="18" charset="0"/>
                <a:cs typeface="Times New Roman" panose="02020603050405020304" pitchFamily="18" charset="0"/>
              </a:rPr>
              <a:t>Maiga</a:t>
            </a:r>
            <a:r>
              <a:rPr lang="fr-FR" sz="2800" dirty="0">
                <a:latin typeface="Arial" panose="020B0604020202020204" pitchFamily="34" charset="0"/>
                <a:ea typeface="Times New Roman" panose="02020603050405020304" pitchFamily="18" charset="0"/>
                <a:cs typeface="Times New Roman" panose="02020603050405020304" pitchFamily="18" charset="0"/>
              </a:rPr>
              <a:t> (4,2%)</a:t>
            </a:r>
          </a:p>
          <a:p>
            <a:pPr marL="0" lvl="3" indent="0" algn="just">
              <a:lnSpc>
                <a:spcPct val="150000"/>
              </a:lnSpc>
              <a:spcBef>
                <a:spcPts val="200"/>
              </a:spcBef>
              <a:spcAft>
                <a:spcPts val="600"/>
              </a:spcAft>
              <a:buNone/>
            </a:pPr>
            <a:r>
              <a:rPr lang="fr-FR" sz="2800" i="1" dirty="0">
                <a:solidFill>
                  <a:schemeClr val="accent5"/>
                </a:solidFill>
                <a:latin typeface="Arial" panose="020B0604020202020204" pitchFamily="34" charset="0"/>
                <a:ea typeface="Times New Roman" panose="02020603050405020304" pitchFamily="18" charset="0"/>
                <a:cs typeface="Times New Roman" panose="02020603050405020304" pitchFamily="18" charset="0"/>
              </a:rPr>
              <a:t>Ce constat s’expliquerait par les #  sur les comorbidités et le taux de réalisation de l’activité chirurgicale</a:t>
            </a:r>
          </a:p>
        </p:txBody>
      </p:sp>
      <p:sp>
        <p:nvSpPr>
          <p:cNvPr id="4" name="Espace réservé du numéro de diapositive 3"/>
          <p:cNvSpPr>
            <a:spLocks noGrp="1"/>
          </p:cNvSpPr>
          <p:nvPr>
            <p:ph type="sldNum" sz="quarter" idx="12"/>
          </p:nvPr>
        </p:nvSpPr>
        <p:spPr>
          <a:xfrm>
            <a:off x="8306072" y="6428358"/>
            <a:ext cx="586408" cy="385018"/>
          </a:xfrm>
          <a:solidFill>
            <a:schemeClr val="bg1">
              <a:lumMod val="85000"/>
            </a:schemeClr>
          </a:solidFill>
          <a:ln>
            <a:noFill/>
          </a:ln>
        </p:spPr>
        <p:txBody>
          <a:bodyPr/>
          <a:lstStyle/>
          <a:p>
            <a:pPr algn="ctr"/>
            <a:fld id="{12C11457-5389-4C75-895F-8C732FD273D9}" type="slidenum">
              <a:rPr lang="fr-FR" sz="1800" b="1">
                <a:solidFill>
                  <a:schemeClr val="tx1"/>
                </a:solidFill>
              </a:rPr>
              <a:pPr algn="ctr"/>
              <a:t>26</a:t>
            </a:fld>
            <a:endParaRPr lang="fr-FR" sz="1800" b="1" dirty="0">
              <a:solidFill>
                <a:schemeClr val="tx1"/>
              </a:solidFill>
            </a:endParaRPr>
          </a:p>
        </p:txBody>
      </p:sp>
    </p:spTree>
    <p:extLst>
      <p:ext uri="{BB962C8B-B14F-4D97-AF65-F5344CB8AC3E}">
        <p14:creationId xmlns:p14="http://schemas.microsoft.com/office/powerpoint/2010/main" val="34272735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784976" cy="720080"/>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lvl="0">
              <a:spcBef>
                <a:spcPct val="20000"/>
              </a:spcBef>
            </a:pPr>
            <a:r>
              <a:rPr lang="fr-FR" sz="3200" b="1" spc="300" dirty="0">
                <a:solidFill>
                  <a:prstClr val="black"/>
                </a:solidFill>
                <a:latin typeface="Arial Black" panose="020B0A04020102020204" pitchFamily="34" charset="0"/>
                <a:cs typeface="Times New Roman" panose="02020603050405020304" pitchFamily="18" charset="0"/>
              </a:rPr>
              <a:t>CONCLUSION 1/2</a:t>
            </a:r>
            <a:endParaRPr lang="fr-FR" sz="3200" b="1" spc="300" dirty="0">
              <a:latin typeface="Arial Black" panose="020B0A04020102020204" pitchFamily="34" charset="0"/>
            </a:endParaRPr>
          </a:p>
        </p:txBody>
      </p:sp>
      <p:sp>
        <p:nvSpPr>
          <p:cNvPr id="3" name="Espace réservé du contenu 2"/>
          <p:cNvSpPr>
            <a:spLocks noGrp="1"/>
          </p:cNvSpPr>
          <p:nvPr>
            <p:ph idx="1"/>
          </p:nvPr>
        </p:nvSpPr>
        <p:spPr>
          <a:xfrm>
            <a:off x="0" y="1124744"/>
            <a:ext cx="8990656" cy="5544616"/>
          </a:xfrm>
          <a:ln w="19050">
            <a:noFill/>
          </a:ln>
        </p:spPr>
        <p:txBody>
          <a:bodyPr>
            <a:noAutofit/>
          </a:bodyPr>
          <a:lstStyle/>
          <a:p>
            <a:pPr>
              <a:lnSpc>
                <a:spcPct val="150000"/>
              </a:lnSpc>
              <a:buFont typeface="Wingdings" panose="05000000000000000000" pitchFamily="2" charset="2"/>
              <a:buChar char="q"/>
            </a:pPr>
            <a:r>
              <a:rPr lang="fr-FR" sz="2800" dirty="0">
                <a:latin typeface="Arial" panose="020B0604020202020204" pitchFamily="34" charset="0"/>
                <a:ea typeface="Calibri" panose="020F0502020204030204" pitchFamily="34" charset="0"/>
                <a:cs typeface="Times New Roman" panose="02020603050405020304" pitchFamily="18" charset="0"/>
              </a:rPr>
              <a:t>Valvulopathies: préoccupation majeure de santé publique dans les PED</a:t>
            </a:r>
          </a:p>
          <a:p>
            <a:pPr>
              <a:lnSpc>
                <a:spcPct val="150000"/>
              </a:lnSpc>
              <a:buFont typeface="Wingdings" panose="05000000000000000000" pitchFamily="2" charset="2"/>
              <a:buChar char="q"/>
            </a:pPr>
            <a:r>
              <a:rPr lang="fr-FR" sz="2800" dirty="0">
                <a:latin typeface="Arial" panose="020B0604020202020204" pitchFamily="34" charset="0"/>
                <a:cs typeface="Times New Roman" panose="02020603050405020304" pitchFamily="18" charset="0"/>
              </a:rPr>
              <a:t>Fréquence hospitalière: 7,52% avec prédominance des formes sévères</a:t>
            </a:r>
          </a:p>
          <a:p>
            <a:pPr>
              <a:lnSpc>
                <a:spcPct val="150000"/>
              </a:lnSpc>
              <a:buFont typeface="Wingdings" panose="05000000000000000000" pitchFamily="2" charset="2"/>
              <a:buChar char="q"/>
            </a:pPr>
            <a:r>
              <a:rPr lang="fr-FR" sz="2800" dirty="0">
                <a:latin typeface="Arial" panose="020B0604020202020204" pitchFamily="34" charset="0"/>
                <a:cs typeface="Times New Roman" panose="02020603050405020304" pitchFamily="18" charset="0"/>
              </a:rPr>
              <a:t> Sujets jeunes de sexe féminin avec un bas NSE++</a:t>
            </a:r>
          </a:p>
          <a:p>
            <a:pPr>
              <a:lnSpc>
                <a:spcPct val="150000"/>
              </a:lnSpc>
              <a:buFont typeface="Wingdings" panose="05000000000000000000" pitchFamily="2" charset="2"/>
              <a:buChar char="q"/>
            </a:pPr>
            <a:r>
              <a:rPr lang="fr-FR" sz="2800" dirty="0">
                <a:latin typeface="Arial" panose="020B0604020202020204" pitchFamily="34" charset="0"/>
                <a:cs typeface="Times New Roman" panose="02020603050405020304" pitchFamily="18" charset="0"/>
              </a:rPr>
              <a:t> Etiologie rhumatismale++ mais part non négligeable des causes dégénératives</a:t>
            </a:r>
          </a:p>
          <a:p>
            <a:pPr marL="0" indent="0" algn="just">
              <a:lnSpc>
                <a:spcPct val="150000"/>
              </a:lnSpc>
              <a:buNone/>
            </a:pPr>
            <a:endParaRPr lang="fr-FR" sz="2800" dirty="0">
              <a:latin typeface="Arial" panose="020B0604020202020204" pitchFamily="34" charset="0"/>
              <a:cs typeface="Times New Roman" panose="02020603050405020304" pitchFamily="18" charset="0"/>
            </a:endParaRPr>
          </a:p>
          <a:p>
            <a:pPr marL="0" indent="0" algn="just">
              <a:lnSpc>
                <a:spcPct val="150000"/>
              </a:lnSpc>
              <a:buNone/>
            </a:pPr>
            <a:r>
              <a:rPr lang="fr-FR" sz="2800" dirty="0">
                <a:latin typeface="Arial" panose="020B0604020202020204" pitchFamily="34" charset="0"/>
                <a:cs typeface="Times New Roman" panose="02020603050405020304" pitchFamily="18" charset="0"/>
              </a:rPr>
              <a:t> </a:t>
            </a:r>
            <a:endParaRPr lang="fr-FR" sz="28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ü"/>
            </a:pPr>
            <a:endParaRPr lang="fr-FR" sz="28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2"/>
          </p:nvPr>
        </p:nvSpPr>
        <p:spPr>
          <a:xfrm>
            <a:off x="8244408" y="6237312"/>
            <a:ext cx="442392" cy="501650"/>
          </a:xfrm>
          <a:solidFill>
            <a:schemeClr val="bg1">
              <a:lumMod val="85000"/>
            </a:schemeClr>
          </a:solidFill>
        </p:spPr>
        <p:txBody>
          <a:bodyPr/>
          <a:lstStyle/>
          <a:p>
            <a:fld id="{12C11457-5389-4C75-895F-8C732FD273D9}" type="slidenum">
              <a:rPr lang="fr-FR" sz="1800" b="1">
                <a:solidFill>
                  <a:schemeClr val="tx1"/>
                </a:solidFill>
              </a:rPr>
              <a:pPr/>
              <a:t>27</a:t>
            </a:fld>
            <a:endParaRPr lang="fr-FR" sz="1800" b="1" dirty="0">
              <a:solidFill>
                <a:schemeClr val="tx1"/>
              </a:solidFill>
            </a:endParaRPr>
          </a:p>
        </p:txBody>
      </p:sp>
    </p:spTree>
    <p:extLst>
      <p:ext uri="{BB962C8B-B14F-4D97-AF65-F5344CB8AC3E}">
        <p14:creationId xmlns:p14="http://schemas.microsoft.com/office/powerpoint/2010/main" val="34460946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784976" cy="720080"/>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lvl="0">
              <a:spcBef>
                <a:spcPct val="20000"/>
              </a:spcBef>
            </a:pPr>
            <a:r>
              <a:rPr lang="fr-FR" sz="3200" b="1" spc="300" dirty="0">
                <a:solidFill>
                  <a:prstClr val="black"/>
                </a:solidFill>
                <a:latin typeface="Arial Black" panose="020B0A04020102020204" pitchFamily="34" charset="0"/>
                <a:cs typeface="Times New Roman" panose="02020603050405020304" pitchFamily="18" charset="0"/>
              </a:rPr>
              <a:t>CONCLUSION 1/2</a:t>
            </a:r>
            <a:endParaRPr lang="fr-FR" sz="3200" b="1" spc="300" dirty="0">
              <a:latin typeface="Arial Black" panose="020B0A04020102020204" pitchFamily="34" charset="0"/>
            </a:endParaRPr>
          </a:p>
        </p:txBody>
      </p:sp>
      <p:sp>
        <p:nvSpPr>
          <p:cNvPr id="3" name="Espace réservé du contenu 2"/>
          <p:cNvSpPr>
            <a:spLocks noGrp="1"/>
          </p:cNvSpPr>
          <p:nvPr>
            <p:ph idx="1"/>
          </p:nvPr>
        </p:nvSpPr>
        <p:spPr>
          <a:xfrm>
            <a:off x="205680" y="1124744"/>
            <a:ext cx="8686800" cy="5544616"/>
          </a:xfrm>
          <a:ln w="19050">
            <a:noFill/>
          </a:ln>
        </p:spPr>
        <p:txBody>
          <a:bodyPr>
            <a:noAutofit/>
          </a:bodyPr>
          <a:lstStyle/>
          <a:p>
            <a:pPr algn="just">
              <a:lnSpc>
                <a:spcPct val="150000"/>
              </a:lnSpc>
              <a:buFont typeface="Wingdings" panose="05000000000000000000" pitchFamily="2" charset="2"/>
              <a:buChar char="q"/>
            </a:pPr>
            <a:r>
              <a:rPr lang="fr-FR" sz="2800" dirty="0">
                <a:latin typeface="Arial" panose="020B0604020202020204" pitchFamily="34" charset="0"/>
                <a:cs typeface="Times New Roman" panose="02020603050405020304" pitchFamily="18" charset="0"/>
              </a:rPr>
              <a:t> PEC essentiellement médicamenteuse </a:t>
            </a:r>
          </a:p>
          <a:p>
            <a:pPr algn="just">
              <a:lnSpc>
                <a:spcPct val="150000"/>
              </a:lnSpc>
              <a:buFont typeface="Wingdings" panose="05000000000000000000" pitchFamily="2" charset="2"/>
              <a:buChar char="q"/>
            </a:pPr>
            <a:r>
              <a:rPr lang="fr-FR" sz="2800" dirty="0">
                <a:latin typeface="Arial" panose="020B0604020202020204" pitchFamily="34" charset="0"/>
                <a:cs typeface="Times New Roman" panose="02020603050405020304" pitchFamily="18" charset="0"/>
              </a:rPr>
              <a:t> Chirurgie tarde à voir le jour</a:t>
            </a:r>
          </a:p>
          <a:p>
            <a:pPr algn="just">
              <a:lnSpc>
                <a:spcPct val="150000"/>
              </a:lnSpc>
              <a:buFont typeface="Wingdings" panose="05000000000000000000" pitchFamily="2" charset="2"/>
              <a:buChar char="q"/>
            </a:pPr>
            <a:r>
              <a:rPr lang="fr-FR" sz="2800" dirty="0">
                <a:latin typeface="Arial" panose="020B0604020202020204" pitchFamily="34" charset="0"/>
                <a:cs typeface="Times New Roman" panose="02020603050405020304" pitchFamily="18" charset="0"/>
              </a:rPr>
              <a:t>Létalité reste élevée (16,5%)</a:t>
            </a:r>
          </a:p>
          <a:p>
            <a:pPr algn="just">
              <a:lnSpc>
                <a:spcPct val="150000"/>
              </a:lnSpc>
              <a:buFont typeface="Wingdings" panose="05000000000000000000" pitchFamily="2" charset="2"/>
              <a:buChar char="q"/>
            </a:pPr>
            <a:r>
              <a:rPr lang="fr-FR" sz="2800" dirty="0">
                <a:latin typeface="Arial" panose="020B0604020202020204" pitchFamily="34" charset="0"/>
                <a:cs typeface="Times New Roman" panose="02020603050405020304" pitchFamily="18" charset="0"/>
              </a:rPr>
              <a:t>Nécessité de prévention du RAA, dépistage/diagnostic précoce des valvulopathies en vue de freiner l’évolution vers les formes sévères</a:t>
            </a:r>
          </a:p>
          <a:p>
            <a:pPr algn="just">
              <a:lnSpc>
                <a:spcPct val="150000"/>
              </a:lnSpc>
              <a:buFont typeface="Wingdings" panose="05000000000000000000" pitchFamily="2" charset="2"/>
              <a:buChar char="q"/>
            </a:pPr>
            <a:endParaRPr lang="fr-FR" sz="2800" dirty="0">
              <a:latin typeface="Arial" panose="020B0604020202020204" pitchFamily="34" charset="0"/>
              <a:cs typeface="Times New Roman" panose="02020603050405020304" pitchFamily="18" charset="0"/>
            </a:endParaRPr>
          </a:p>
          <a:p>
            <a:pPr algn="just">
              <a:lnSpc>
                <a:spcPct val="150000"/>
              </a:lnSpc>
              <a:buFont typeface="Wingdings" panose="05000000000000000000" pitchFamily="2" charset="2"/>
              <a:buChar char="q"/>
            </a:pPr>
            <a:endParaRPr lang="fr-FR" sz="28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ü"/>
            </a:pPr>
            <a:endParaRPr lang="fr-FR" sz="2800" dirty="0">
              <a:latin typeface="Arial" panose="020B0604020202020204" pitchFamily="34" charset="0"/>
              <a:cs typeface="Arial" panose="020B0604020202020204" pitchFamily="34" charset="0"/>
            </a:endParaRPr>
          </a:p>
        </p:txBody>
      </p:sp>
      <p:sp>
        <p:nvSpPr>
          <p:cNvPr id="5" name="Espace réservé du numéro de diapositive 4"/>
          <p:cNvSpPr>
            <a:spLocks noGrp="1"/>
          </p:cNvSpPr>
          <p:nvPr>
            <p:ph type="sldNum" sz="quarter" idx="12"/>
          </p:nvPr>
        </p:nvSpPr>
        <p:spPr>
          <a:xfrm>
            <a:off x="8244408" y="6237312"/>
            <a:ext cx="442392" cy="501650"/>
          </a:xfrm>
          <a:solidFill>
            <a:schemeClr val="bg1">
              <a:lumMod val="85000"/>
            </a:schemeClr>
          </a:solidFill>
        </p:spPr>
        <p:txBody>
          <a:bodyPr/>
          <a:lstStyle/>
          <a:p>
            <a:fld id="{12C11457-5389-4C75-895F-8C732FD273D9}" type="slidenum">
              <a:rPr lang="fr-FR" sz="1800" b="1">
                <a:solidFill>
                  <a:schemeClr val="tx1"/>
                </a:solidFill>
              </a:rPr>
              <a:pPr/>
              <a:t>28</a:t>
            </a:fld>
            <a:endParaRPr lang="fr-FR" sz="1800" b="1" dirty="0">
              <a:solidFill>
                <a:schemeClr val="tx1"/>
              </a:solidFill>
            </a:endParaRPr>
          </a:p>
        </p:txBody>
      </p:sp>
    </p:spTree>
    <p:extLst>
      <p:ext uri="{BB962C8B-B14F-4D97-AF65-F5344CB8AC3E}">
        <p14:creationId xmlns:p14="http://schemas.microsoft.com/office/powerpoint/2010/main" val="26681879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9D8B1A-6792-43CB-9776-FF70D8E9233E}"/>
              </a:ext>
            </a:extLst>
          </p:cNvPr>
          <p:cNvSpPr>
            <a:spLocks noGrp="1"/>
          </p:cNvSpPr>
          <p:nvPr>
            <p:ph type="title"/>
          </p:nvPr>
        </p:nvSpPr>
        <p:spPr/>
        <p:txBody>
          <a:bodyPr/>
          <a:lstStyle/>
          <a:p>
            <a:endParaRPr lang="fr-BF"/>
          </a:p>
        </p:txBody>
      </p:sp>
      <p:sp>
        <p:nvSpPr>
          <p:cNvPr id="3" name="Espace réservé du contenu 2">
            <a:extLst>
              <a:ext uri="{FF2B5EF4-FFF2-40B4-BE49-F238E27FC236}">
                <a16:creationId xmlns:a16="http://schemas.microsoft.com/office/drawing/2014/main" id="{4BD700F8-0487-4EBB-80AB-0452AD84B838}"/>
              </a:ext>
            </a:extLst>
          </p:cNvPr>
          <p:cNvSpPr>
            <a:spLocks noGrp="1"/>
          </p:cNvSpPr>
          <p:nvPr>
            <p:ph idx="1"/>
          </p:nvPr>
        </p:nvSpPr>
        <p:spPr/>
        <p:txBody>
          <a:bodyPr/>
          <a:lstStyle/>
          <a:p>
            <a:endParaRPr lang="fr-FR" dirty="0">
              <a:latin typeface="Arial Black" panose="020B0A04020102020204" pitchFamily="34" charset="0"/>
            </a:endParaRPr>
          </a:p>
          <a:p>
            <a:endParaRPr lang="fr-FR" dirty="0">
              <a:latin typeface="Arial Black" panose="020B0A04020102020204" pitchFamily="34" charset="0"/>
            </a:endParaRPr>
          </a:p>
          <a:p>
            <a:endParaRPr lang="fr-FR" dirty="0">
              <a:latin typeface="Arial Black" panose="020B0A04020102020204" pitchFamily="34" charset="0"/>
            </a:endParaRPr>
          </a:p>
          <a:p>
            <a:pPr marL="0" indent="0">
              <a:buNone/>
            </a:pPr>
            <a:r>
              <a:rPr lang="fr-FR" dirty="0">
                <a:latin typeface="Arial Black" panose="020B0A04020102020204" pitchFamily="34" charset="0"/>
              </a:rPr>
              <a:t>     Merci pour votre attention</a:t>
            </a:r>
            <a:endParaRPr lang="fr-BF" dirty="0">
              <a:latin typeface="Arial Black" panose="020B0A04020102020204" pitchFamily="34" charset="0"/>
            </a:endParaRPr>
          </a:p>
        </p:txBody>
      </p:sp>
      <p:sp>
        <p:nvSpPr>
          <p:cNvPr id="4" name="Espace réservé du numéro de diapositive 3">
            <a:extLst>
              <a:ext uri="{FF2B5EF4-FFF2-40B4-BE49-F238E27FC236}">
                <a16:creationId xmlns:a16="http://schemas.microsoft.com/office/drawing/2014/main" id="{E0E3D0EA-EC36-4887-97A4-EAD7A8F416F8}"/>
              </a:ext>
            </a:extLst>
          </p:cNvPr>
          <p:cNvSpPr>
            <a:spLocks noGrp="1"/>
          </p:cNvSpPr>
          <p:nvPr>
            <p:ph type="sldNum" sz="quarter" idx="12"/>
          </p:nvPr>
        </p:nvSpPr>
        <p:spPr/>
        <p:txBody>
          <a:bodyPr/>
          <a:lstStyle/>
          <a:p>
            <a:fld id="{12C11457-5389-4C75-895F-8C732FD273D9}" type="slidenum">
              <a:rPr lang="fr-FR" smtClean="0"/>
              <a:pPr/>
              <a:t>29</a:t>
            </a:fld>
            <a:endParaRPr lang="fr-FR" dirty="0"/>
          </a:p>
        </p:txBody>
      </p:sp>
    </p:spTree>
    <p:extLst>
      <p:ext uri="{BB962C8B-B14F-4D97-AF65-F5344CB8AC3E}">
        <p14:creationId xmlns:p14="http://schemas.microsoft.com/office/powerpoint/2010/main" val="9668058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116632"/>
            <a:ext cx="7869560" cy="792088"/>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dirty="0">
                <a:solidFill>
                  <a:schemeClr val="tx1"/>
                </a:solidFill>
                <a:latin typeface="Arial Black" panose="020B0A04020102020204" pitchFamily="34" charset="0"/>
                <a:cs typeface="Times New Roman" panose="02020603050405020304" pitchFamily="18" charset="0"/>
              </a:rPr>
              <a:t>PLAN</a:t>
            </a:r>
            <a:r>
              <a:rPr lang="fr-FR" sz="3200" dirty="0">
                <a:solidFill>
                  <a:schemeClr val="tx1"/>
                </a:solidFill>
                <a:latin typeface="Arial Black" panose="020B0A04020102020204" pitchFamily="34" charset="0"/>
                <a:cs typeface="Times New Roman" panose="02020603050405020304" pitchFamily="18" charset="0"/>
              </a:rPr>
              <a:t> </a:t>
            </a:r>
          </a:p>
        </p:txBody>
      </p:sp>
      <p:sp>
        <p:nvSpPr>
          <p:cNvPr id="3" name="Espace réservé du contenu 2"/>
          <p:cNvSpPr>
            <a:spLocks noGrp="1"/>
          </p:cNvSpPr>
          <p:nvPr>
            <p:ph idx="1"/>
          </p:nvPr>
        </p:nvSpPr>
        <p:spPr>
          <a:xfrm>
            <a:off x="878904" y="908720"/>
            <a:ext cx="7869560" cy="5832648"/>
          </a:xfrm>
        </p:spPr>
        <p:txBody>
          <a:bodyPr>
            <a:noAutofit/>
          </a:bodyPr>
          <a:lstStyle/>
          <a:p>
            <a:pPr lvl="0" algn="just">
              <a:lnSpc>
                <a:spcPct val="160000"/>
              </a:lnSpc>
              <a:buFont typeface="Wingdings" panose="05000000000000000000" pitchFamily="2" charset="2"/>
              <a:buChar char="q"/>
            </a:pPr>
            <a:r>
              <a:rPr lang="fr-FR" sz="2800" dirty="0">
                <a:solidFill>
                  <a:prstClr val="black"/>
                </a:solidFill>
                <a:latin typeface="Arial" panose="020B0604020202020204" pitchFamily="34" charset="0"/>
                <a:cs typeface="Arial" panose="020B0604020202020204" pitchFamily="34" charset="0"/>
              </a:rPr>
              <a:t> </a:t>
            </a:r>
            <a:r>
              <a:rPr lang="fr-FR" sz="2700" dirty="0">
                <a:solidFill>
                  <a:prstClr val="black"/>
                </a:solidFill>
                <a:latin typeface="Arial" panose="020B0604020202020204" pitchFamily="34" charset="0"/>
                <a:cs typeface="Arial" panose="020B0604020202020204" pitchFamily="34" charset="0"/>
              </a:rPr>
              <a:t>Introduction</a:t>
            </a:r>
          </a:p>
          <a:p>
            <a:pPr lvl="0" algn="just">
              <a:lnSpc>
                <a:spcPct val="160000"/>
              </a:lnSpc>
              <a:buFont typeface="Wingdings" panose="05000000000000000000" pitchFamily="2" charset="2"/>
              <a:buChar char="q"/>
            </a:pPr>
            <a:r>
              <a:rPr lang="fr-FR" sz="2700" dirty="0">
                <a:solidFill>
                  <a:prstClr val="black"/>
                </a:solidFill>
                <a:latin typeface="Arial" panose="020B0604020202020204" pitchFamily="34" charset="0"/>
                <a:cs typeface="Arial" panose="020B0604020202020204" pitchFamily="34" charset="0"/>
              </a:rPr>
              <a:t> Objectifs</a:t>
            </a:r>
          </a:p>
          <a:p>
            <a:pPr lvl="0" algn="just">
              <a:lnSpc>
                <a:spcPct val="160000"/>
              </a:lnSpc>
              <a:buFont typeface="Wingdings" panose="05000000000000000000" pitchFamily="2" charset="2"/>
              <a:buChar char="q"/>
            </a:pPr>
            <a:r>
              <a:rPr lang="fr-FR" sz="2700" dirty="0">
                <a:solidFill>
                  <a:prstClr val="black"/>
                </a:solidFill>
                <a:latin typeface="Arial" panose="020B0604020202020204" pitchFamily="34" charset="0"/>
                <a:cs typeface="Arial" panose="020B0604020202020204" pitchFamily="34" charset="0"/>
              </a:rPr>
              <a:t> Patients et méthodes  </a:t>
            </a:r>
          </a:p>
          <a:p>
            <a:pPr lvl="0" algn="just">
              <a:lnSpc>
                <a:spcPct val="160000"/>
              </a:lnSpc>
              <a:buFont typeface="Wingdings" panose="05000000000000000000" pitchFamily="2" charset="2"/>
              <a:buChar char="q"/>
            </a:pPr>
            <a:r>
              <a:rPr lang="fr-FR" sz="2700" dirty="0">
                <a:solidFill>
                  <a:prstClr val="black"/>
                </a:solidFill>
                <a:latin typeface="Arial" panose="020B0604020202020204" pitchFamily="34" charset="0"/>
                <a:cs typeface="Arial" panose="020B0604020202020204" pitchFamily="34" charset="0"/>
              </a:rPr>
              <a:t> Résultats</a:t>
            </a:r>
          </a:p>
          <a:p>
            <a:pPr lvl="0" algn="just">
              <a:lnSpc>
                <a:spcPct val="160000"/>
              </a:lnSpc>
              <a:buFont typeface="Wingdings" panose="05000000000000000000" pitchFamily="2" charset="2"/>
              <a:buChar char="q"/>
            </a:pPr>
            <a:r>
              <a:rPr lang="fr-FR" sz="2700" dirty="0">
                <a:solidFill>
                  <a:prstClr val="black"/>
                </a:solidFill>
                <a:latin typeface="Arial" panose="020B0604020202020204" pitchFamily="34" charset="0"/>
                <a:cs typeface="Arial" panose="020B0604020202020204" pitchFamily="34" charset="0"/>
              </a:rPr>
              <a:t> Discussion</a:t>
            </a:r>
          </a:p>
          <a:p>
            <a:pPr lvl="0" algn="just">
              <a:lnSpc>
                <a:spcPct val="160000"/>
              </a:lnSpc>
              <a:buFont typeface="Wingdings" panose="05000000000000000000" pitchFamily="2" charset="2"/>
              <a:buChar char="q"/>
            </a:pPr>
            <a:r>
              <a:rPr lang="fr-FR" sz="2700" dirty="0">
                <a:solidFill>
                  <a:prstClr val="black"/>
                </a:solidFill>
                <a:latin typeface="Arial" panose="020B0604020202020204" pitchFamily="34" charset="0"/>
                <a:cs typeface="Arial" panose="020B0604020202020204" pitchFamily="34" charset="0"/>
              </a:rPr>
              <a:t> Conclusion </a:t>
            </a:r>
          </a:p>
        </p:txBody>
      </p:sp>
      <p:sp>
        <p:nvSpPr>
          <p:cNvPr id="4" name="Espace réservé du numéro de diapositive 3"/>
          <p:cNvSpPr>
            <a:spLocks noGrp="1"/>
          </p:cNvSpPr>
          <p:nvPr>
            <p:ph type="sldNum" sz="quarter" idx="12"/>
          </p:nvPr>
        </p:nvSpPr>
        <p:spPr>
          <a:xfrm>
            <a:off x="8316416" y="6356353"/>
            <a:ext cx="452736" cy="313009"/>
          </a:xfrm>
          <a:solidFill>
            <a:schemeClr val="bg1">
              <a:lumMod val="85000"/>
            </a:schemeClr>
          </a:solidFill>
        </p:spPr>
        <p:txBody>
          <a:bodyPr/>
          <a:lstStyle/>
          <a:p>
            <a:pPr algn="ctr"/>
            <a:fld id="{12C11457-5389-4C75-895F-8C732FD273D9}" type="slidenum">
              <a:rPr lang="fr-FR" sz="1800" b="1">
                <a:solidFill>
                  <a:schemeClr val="tx1"/>
                </a:solidFill>
              </a:rPr>
              <a:pPr algn="ctr"/>
              <a:t>3</a:t>
            </a:fld>
            <a:endParaRPr lang="fr-FR" sz="1800" b="1" dirty="0">
              <a:solidFill>
                <a:schemeClr val="tx1"/>
              </a:solidFill>
            </a:endParaRPr>
          </a:p>
        </p:txBody>
      </p:sp>
    </p:spTree>
    <p:extLst>
      <p:ext uri="{BB962C8B-B14F-4D97-AF65-F5344CB8AC3E}">
        <p14:creationId xmlns:p14="http://schemas.microsoft.com/office/powerpoint/2010/main" val="39235229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7848872" cy="720080"/>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dirty="0">
                <a:solidFill>
                  <a:schemeClr val="tx1"/>
                </a:solidFill>
                <a:latin typeface="Arial Black" panose="020B0A04020102020204" pitchFamily="34" charset="0"/>
                <a:cs typeface="Times New Roman" panose="02020603050405020304" pitchFamily="18" charset="0"/>
              </a:rPr>
              <a:t>INTRODUCTION</a:t>
            </a:r>
          </a:p>
        </p:txBody>
      </p:sp>
      <p:sp>
        <p:nvSpPr>
          <p:cNvPr id="7" name="Espace réservé du numéro de diapositive 6"/>
          <p:cNvSpPr>
            <a:spLocks noGrp="1"/>
          </p:cNvSpPr>
          <p:nvPr>
            <p:ph type="sldNum" sz="quarter" idx="12"/>
          </p:nvPr>
        </p:nvSpPr>
        <p:spPr>
          <a:xfrm>
            <a:off x="8316416" y="6356350"/>
            <a:ext cx="370384" cy="385018"/>
          </a:xfrm>
          <a:solidFill>
            <a:schemeClr val="bg1">
              <a:lumMod val="85000"/>
            </a:schemeClr>
          </a:solidFill>
        </p:spPr>
        <p:txBody>
          <a:bodyPr/>
          <a:lstStyle/>
          <a:p>
            <a:fld id="{12C11457-5389-4C75-895F-8C732FD273D9}" type="slidenum">
              <a:rPr lang="fr-FR" sz="1800" b="1">
                <a:solidFill>
                  <a:schemeClr val="tx1"/>
                </a:solidFill>
              </a:rPr>
              <a:pPr/>
              <a:t>4</a:t>
            </a:fld>
            <a:endParaRPr lang="fr-FR" sz="1800" b="1" dirty="0">
              <a:solidFill>
                <a:schemeClr val="tx1"/>
              </a:solidFill>
            </a:endParaRPr>
          </a:p>
        </p:txBody>
      </p:sp>
      <p:sp>
        <p:nvSpPr>
          <p:cNvPr id="8" name="Rectangle 7">
            <a:extLst>
              <a:ext uri="{FF2B5EF4-FFF2-40B4-BE49-F238E27FC236}">
                <a16:creationId xmlns:a16="http://schemas.microsoft.com/office/drawing/2014/main" id="{13C8D850-D3CD-4104-A83F-12BA8DFC32F8}"/>
              </a:ext>
            </a:extLst>
          </p:cNvPr>
          <p:cNvSpPr/>
          <p:nvPr/>
        </p:nvSpPr>
        <p:spPr>
          <a:xfrm>
            <a:off x="467544" y="1124746"/>
            <a:ext cx="8496944" cy="5829481"/>
          </a:xfrm>
          <a:prstGeom prst="rect">
            <a:avLst/>
          </a:prstGeom>
        </p:spPr>
        <p:txBody>
          <a:bodyPr wrap="square">
            <a:spAutoFit/>
          </a:bodyPr>
          <a:lstStyle/>
          <a:p>
            <a:pPr marL="457200" indent="-457200">
              <a:lnSpc>
                <a:spcPct val="150000"/>
              </a:lnSpc>
              <a:buFont typeface="Wingdings" panose="05000000000000000000" pitchFamily="2" charset="2"/>
              <a:buChar char="q"/>
            </a:pPr>
            <a:r>
              <a:rPr lang="fr-FR" sz="2800" b="1" dirty="0">
                <a:latin typeface="Arial" panose="020B0604020202020204" pitchFamily="34" charset="0"/>
                <a:ea typeface="Calibri" panose="020F0502020204030204" pitchFamily="34" charset="0"/>
              </a:rPr>
              <a:t>Valvulopathies</a:t>
            </a:r>
            <a:r>
              <a:rPr lang="fr-FR" sz="2800" dirty="0">
                <a:latin typeface="Arial" panose="020B0604020202020204" pitchFamily="34" charset="0"/>
                <a:ea typeface="Calibri" panose="020F0502020204030204" pitchFamily="34" charset="0"/>
              </a:rPr>
              <a:t> </a:t>
            </a:r>
          </a:p>
          <a:p>
            <a:pPr marL="914400" lvl="1" indent="-457200">
              <a:lnSpc>
                <a:spcPct val="150000"/>
              </a:lnSpc>
              <a:buFont typeface="Wingdings" panose="05000000000000000000" pitchFamily="2" charset="2"/>
              <a:buChar char="v"/>
            </a:pPr>
            <a:r>
              <a:rPr lang="fr-FR" sz="2800" dirty="0">
                <a:latin typeface="Arial" panose="020B0604020202020204" pitchFamily="34" charset="0"/>
                <a:ea typeface="Calibri" panose="020F0502020204030204" pitchFamily="34" charset="0"/>
              </a:rPr>
              <a:t>Problème majeur de santé publique </a:t>
            </a:r>
          </a:p>
          <a:p>
            <a:pPr marL="914400" lvl="1" indent="-457200">
              <a:lnSpc>
                <a:spcPct val="150000"/>
              </a:lnSpc>
              <a:buFont typeface="Wingdings" panose="05000000000000000000" pitchFamily="2" charset="2"/>
              <a:buChar char="v"/>
            </a:pPr>
            <a:r>
              <a:rPr lang="fr-FR" sz="2800" dirty="0">
                <a:latin typeface="Arial" panose="020B0604020202020204" pitchFamily="34" charset="0"/>
                <a:ea typeface="Calibri" panose="020F0502020204030204" pitchFamily="34" charset="0"/>
              </a:rPr>
              <a:t>3è cause de décès d’origine cardiovasculaire</a:t>
            </a:r>
          </a:p>
          <a:p>
            <a:pPr marL="457200" indent="-457200">
              <a:lnSpc>
                <a:spcPct val="150000"/>
              </a:lnSpc>
              <a:buFont typeface="Wingdings" panose="05000000000000000000" pitchFamily="2" charset="2"/>
              <a:buChar char="q"/>
            </a:pPr>
            <a:r>
              <a:rPr lang="fr-FR" sz="2800" b="1" dirty="0">
                <a:latin typeface="Arial" panose="020B0604020202020204" pitchFamily="34" charset="0"/>
              </a:rPr>
              <a:t>Etiologie rhumatismale</a:t>
            </a:r>
            <a:endParaRPr lang="fr-FR" sz="2800" dirty="0">
              <a:latin typeface="Arial" panose="020B0604020202020204" pitchFamily="34" charset="0"/>
            </a:endParaRPr>
          </a:p>
          <a:p>
            <a:pPr marL="457200" indent="-457200">
              <a:lnSpc>
                <a:spcPct val="150000"/>
              </a:lnSpc>
              <a:buFont typeface="Wingdings" panose="05000000000000000000" pitchFamily="2" charset="2"/>
              <a:buChar char="v"/>
            </a:pPr>
            <a:r>
              <a:rPr lang="fr-FR" sz="2800" dirty="0">
                <a:latin typeface="Arial" panose="020B0604020202020204" pitchFamily="34" charset="0"/>
              </a:rPr>
              <a:t>Présente  </a:t>
            </a:r>
            <a:r>
              <a:rPr lang="fr-FR" sz="2800" dirty="0" err="1">
                <a:latin typeface="Arial" panose="020B0604020202020204" pitchFamily="34" charset="0"/>
              </a:rPr>
              <a:t>afrique</a:t>
            </a:r>
            <a:r>
              <a:rPr lang="fr-FR" sz="2800" dirty="0">
                <a:latin typeface="Arial" panose="020B0604020202020204" pitchFamily="34" charset="0"/>
              </a:rPr>
              <a:t> </a:t>
            </a:r>
            <a:r>
              <a:rPr lang="fr-FR" sz="2800" dirty="0" err="1">
                <a:latin typeface="Arial" panose="020B0604020202020204" pitchFamily="34" charset="0"/>
              </a:rPr>
              <a:t>sub</a:t>
            </a:r>
            <a:r>
              <a:rPr lang="fr-FR" sz="2800" dirty="0">
                <a:latin typeface="Arial" panose="020B0604020202020204" pitchFamily="34" charset="0"/>
              </a:rPr>
              <a:t> </a:t>
            </a:r>
            <a:r>
              <a:rPr lang="fr-FR" sz="2800" dirty="0" err="1">
                <a:latin typeface="Arial" panose="020B0604020202020204" pitchFamily="34" charset="0"/>
              </a:rPr>
              <a:t>sahara</a:t>
            </a:r>
            <a:endParaRPr lang="fr-FR" sz="2800" dirty="0">
              <a:latin typeface="Arial" panose="020B0604020202020204" pitchFamily="34" charset="0"/>
            </a:endParaRPr>
          </a:p>
          <a:p>
            <a:pPr marL="457200" indent="-457200">
              <a:lnSpc>
                <a:spcPct val="150000"/>
              </a:lnSpc>
              <a:buFont typeface="Wingdings" panose="05000000000000000000" pitchFamily="2" charset="2"/>
              <a:buChar char="q"/>
            </a:pPr>
            <a:r>
              <a:rPr lang="fr-FR" sz="2800" b="1" dirty="0">
                <a:latin typeface="Arial" panose="020B0604020202020204" pitchFamily="34" charset="0"/>
              </a:rPr>
              <a:t>Maladie rhumatismale </a:t>
            </a:r>
          </a:p>
          <a:p>
            <a:pPr marL="457200" indent="-457200">
              <a:lnSpc>
                <a:spcPct val="150000"/>
              </a:lnSpc>
              <a:buFont typeface="Wingdings" panose="05000000000000000000" pitchFamily="2" charset="2"/>
              <a:buChar char="v"/>
            </a:pPr>
            <a:r>
              <a:rPr lang="fr-FR" sz="2800" dirty="0">
                <a:latin typeface="Arial" panose="020B0604020202020204" pitchFamily="34" charset="0"/>
              </a:rPr>
              <a:t>15,6 millions de personnes      230 000 décès/an</a:t>
            </a:r>
          </a:p>
          <a:p>
            <a:pPr>
              <a:lnSpc>
                <a:spcPct val="150000"/>
              </a:lnSpc>
            </a:pPr>
            <a:r>
              <a:rPr lang="fr-FR" sz="2800" dirty="0">
                <a:latin typeface="Arial" panose="020B0604020202020204" pitchFamily="34" charset="0"/>
              </a:rPr>
              <a:t> </a:t>
            </a:r>
          </a:p>
          <a:p>
            <a:pPr marL="457200" indent="-457200">
              <a:lnSpc>
                <a:spcPct val="150000"/>
              </a:lnSpc>
              <a:buFont typeface="Wingdings" panose="05000000000000000000" pitchFamily="2" charset="2"/>
              <a:buChar char="v"/>
            </a:pPr>
            <a:endParaRPr lang="fr-FR" sz="2800" dirty="0">
              <a:latin typeface="Arial" panose="020B0604020202020204" pitchFamily="34" charset="0"/>
            </a:endParaRPr>
          </a:p>
        </p:txBody>
      </p:sp>
      <p:cxnSp>
        <p:nvCxnSpPr>
          <p:cNvPr id="6" name="Connecteur droit avec flèche 5">
            <a:extLst>
              <a:ext uri="{FF2B5EF4-FFF2-40B4-BE49-F238E27FC236}">
                <a16:creationId xmlns:a16="http://schemas.microsoft.com/office/drawing/2014/main" id="{6734EDCC-0D98-4774-8021-C0E7EC24FC2D}"/>
              </a:ext>
            </a:extLst>
          </p:cNvPr>
          <p:cNvCxnSpPr/>
          <p:nvPr/>
        </p:nvCxnSpPr>
        <p:spPr>
          <a:xfrm>
            <a:off x="5292080" y="5373216"/>
            <a:ext cx="5040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9411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850106"/>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dirty="0">
                <a:solidFill>
                  <a:schemeClr val="tx1"/>
                </a:solidFill>
                <a:latin typeface="Arial Black" panose="020B0A04020102020204" pitchFamily="34" charset="0"/>
                <a:cs typeface="Times New Roman" panose="02020603050405020304" pitchFamily="18" charset="0"/>
              </a:rPr>
              <a:t>OBJECTIFS</a:t>
            </a:r>
          </a:p>
        </p:txBody>
      </p:sp>
      <p:sp>
        <p:nvSpPr>
          <p:cNvPr id="3" name="Espace réservé du contenu 2"/>
          <p:cNvSpPr>
            <a:spLocks noGrp="1"/>
          </p:cNvSpPr>
          <p:nvPr>
            <p:ph idx="1"/>
          </p:nvPr>
        </p:nvSpPr>
        <p:spPr>
          <a:xfrm>
            <a:off x="323528" y="1600200"/>
            <a:ext cx="8568952" cy="5069160"/>
          </a:xfrm>
        </p:spPr>
        <p:txBody>
          <a:bodyPr>
            <a:normAutofit/>
          </a:bodyPr>
          <a:lstStyle/>
          <a:p>
            <a:pPr>
              <a:buFont typeface="Wingdings" panose="05000000000000000000" pitchFamily="2" charset="2"/>
              <a:buChar char="q"/>
            </a:pPr>
            <a:r>
              <a:rPr lang="fr-FR" sz="2800" b="1" dirty="0">
                <a:latin typeface="Arial Black" panose="020B0A04020102020204" pitchFamily="34" charset="0"/>
              </a:rPr>
              <a:t> </a:t>
            </a:r>
          </a:p>
          <a:p>
            <a:pPr indent="0" algn="just">
              <a:lnSpc>
                <a:spcPct val="150000"/>
              </a:lnSpc>
              <a:spcAft>
                <a:spcPts val="1000"/>
              </a:spcAft>
              <a:buNone/>
            </a:pPr>
            <a:r>
              <a:rPr lang="fr-FR" sz="2800" dirty="0">
                <a:latin typeface="Arial" panose="020B0604020202020204" pitchFamily="34" charset="0"/>
                <a:ea typeface="Calibri" panose="020F0502020204030204" pitchFamily="34" charset="0"/>
                <a:cs typeface="Times New Roman" panose="02020603050405020304" pitchFamily="18" charset="0"/>
              </a:rPr>
              <a:t>Etudier les caractéristiques épidémiologiques, cliniques, paracliniques, thérapeutiques et pronostiques des valvulopathies sévères chez l’adulte dans quatre hôpitaux du Burkina du 01 mars au 30 novembre 2020</a:t>
            </a:r>
          </a:p>
          <a:p>
            <a:pPr marL="0" indent="0">
              <a:buNone/>
            </a:pPr>
            <a:endParaRPr lang="fr-FR" sz="2800" dirty="0">
              <a:solidFill>
                <a:prstClr val="black"/>
              </a:solidFill>
              <a:latin typeface="Arial Black" panose="020B0A04020102020204" pitchFamily="34" charset="0"/>
              <a:cs typeface="Arial" panose="020B0604020202020204" pitchFamily="34" charset="0"/>
            </a:endParaRPr>
          </a:p>
          <a:p>
            <a:pPr marL="0" indent="0">
              <a:buNone/>
            </a:pPr>
            <a:endParaRPr lang="fr-FR" sz="2800" u="sng"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a:xfrm>
            <a:off x="8117306" y="6356350"/>
            <a:ext cx="569495" cy="397376"/>
          </a:xfrm>
          <a:solidFill>
            <a:schemeClr val="bg1">
              <a:lumMod val="85000"/>
            </a:schemeClr>
          </a:solidFill>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2C11457-5389-4C75-895F-8C732FD273D9}" type="slidenum">
              <a:rPr kumimoji="0" lang="fr-FR" sz="1800" b="1" i="0" u="none" strike="noStrike" kern="1200" cap="none" spc="0" normalizeH="0" baseline="0" noProof="0">
                <a:ln>
                  <a:noFill/>
                </a:ln>
                <a:solidFill>
                  <a:prstClr val="black"/>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720736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424936" cy="778098"/>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spcBef>
                <a:spcPts val="0"/>
              </a:spcBef>
            </a:pPr>
            <a:r>
              <a:rPr lang="fr-FR" sz="3200" b="1" spc="300" dirty="0">
                <a:solidFill>
                  <a:prstClr val="black"/>
                </a:solidFill>
                <a:latin typeface="Arial Black" panose="020B0A04020102020204" pitchFamily="34" charset="0"/>
                <a:cs typeface="Times New Roman" pitchFamily="18" charset="0"/>
              </a:rPr>
              <a:t>PATIENTS ET METHODES 1/4</a:t>
            </a:r>
          </a:p>
        </p:txBody>
      </p:sp>
      <p:sp>
        <p:nvSpPr>
          <p:cNvPr id="3" name="Espace réservé du contenu 2"/>
          <p:cNvSpPr>
            <a:spLocks noGrp="1"/>
          </p:cNvSpPr>
          <p:nvPr>
            <p:ph idx="1"/>
          </p:nvPr>
        </p:nvSpPr>
        <p:spPr>
          <a:xfrm>
            <a:off x="0" y="1484784"/>
            <a:ext cx="9144000" cy="5112568"/>
          </a:xfrm>
        </p:spPr>
        <p:txBody>
          <a:bodyPr>
            <a:normAutofit/>
          </a:bodyPr>
          <a:lstStyle/>
          <a:p>
            <a:pPr lvl="0">
              <a:lnSpc>
                <a:spcPct val="150000"/>
              </a:lnSpc>
              <a:buFont typeface="Wingdings" pitchFamily="2" charset="2"/>
              <a:buChar char="q"/>
            </a:pPr>
            <a:r>
              <a:rPr lang="fr-FR" sz="2800" b="1" dirty="0">
                <a:solidFill>
                  <a:prstClr val="black"/>
                </a:solidFill>
                <a:latin typeface="Arial" panose="020B0604020202020204" pitchFamily="34" charset="0"/>
                <a:cs typeface="Arial" panose="020B0604020202020204" pitchFamily="34" charset="0"/>
              </a:rPr>
              <a:t>Cadre de l’étude : </a:t>
            </a:r>
            <a:r>
              <a:rPr lang="fr-FR" sz="2800" dirty="0">
                <a:solidFill>
                  <a:prstClr val="black"/>
                </a:solidFill>
                <a:latin typeface="Arial" panose="020B0604020202020204" pitchFamily="34" charset="0"/>
                <a:cs typeface="Arial" panose="020B0604020202020204" pitchFamily="34" charset="0"/>
              </a:rPr>
              <a:t>CHU-</a:t>
            </a:r>
            <a:r>
              <a:rPr lang="fr-FR" sz="2800" dirty="0" err="1">
                <a:solidFill>
                  <a:prstClr val="black"/>
                </a:solidFill>
                <a:latin typeface="Arial" panose="020B0604020202020204" pitchFamily="34" charset="0"/>
                <a:cs typeface="Arial" panose="020B0604020202020204" pitchFamily="34" charset="0"/>
              </a:rPr>
              <a:t>Yalgado</a:t>
            </a:r>
            <a:r>
              <a:rPr lang="fr-FR" sz="2800" dirty="0">
                <a:solidFill>
                  <a:prstClr val="black"/>
                </a:solidFill>
                <a:latin typeface="Arial" panose="020B0604020202020204" pitchFamily="34" charset="0"/>
                <a:cs typeface="Arial" panose="020B0604020202020204" pitchFamily="34" charset="0"/>
              </a:rPr>
              <a:t> OUEDRAOGO et </a:t>
            </a:r>
            <a:r>
              <a:rPr lang="fr-FR" sz="2800" dirty="0" err="1">
                <a:solidFill>
                  <a:prstClr val="black"/>
                </a:solidFill>
                <a:latin typeface="Arial" panose="020B0604020202020204" pitchFamily="34" charset="0"/>
                <a:cs typeface="Arial" panose="020B0604020202020204" pitchFamily="34" charset="0"/>
              </a:rPr>
              <a:t>Bogodogo</a:t>
            </a:r>
            <a:r>
              <a:rPr lang="fr-FR" sz="2800" dirty="0">
                <a:solidFill>
                  <a:prstClr val="black"/>
                </a:solidFill>
                <a:latin typeface="Arial" panose="020B0604020202020204" pitchFamily="34" charset="0"/>
                <a:cs typeface="Arial" panose="020B0604020202020204" pitchFamily="34" charset="0"/>
              </a:rPr>
              <a:t>, HSCO et CHR/Koudougou</a:t>
            </a:r>
            <a:endParaRPr lang="fr-FR" sz="2800" b="1" dirty="0">
              <a:solidFill>
                <a:prstClr val="black"/>
              </a:solidFill>
              <a:latin typeface="Arial" panose="020B0604020202020204" pitchFamily="34" charset="0"/>
              <a:cs typeface="Arial" panose="020B0604020202020204" pitchFamily="34" charset="0"/>
            </a:endParaRPr>
          </a:p>
          <a:p>
            <a:pPr lvl="0">
              <a:lnSpc>
                <a:spcPct val="150000"/>
              </a:lnSpc>
              <a:buFont typeface="Wingdings" pitchFamily="2" charset="2"/>
              <a:buChar char="q"/>
            </a:pPr>
            <a:r>
              <a:rPr lang="fr-FR" sz="2800" b="1" dirty="0">
                <a:solidFill>
                  <a:prstClr val="black"/>
                </a:solidFill>
                <a:latin typeface="Arial" panose="020B0604020202020204" pitchFamily="34" charset="0"/>
                <a:cs typeface="Arial" panose="020B0604020202020204" pitchFamily="34" charset="0"/>
              </a:rPr>
              <a:t>Type d’étude : </a:t>
            </a:r>
            <a:r>
              <a:rPr lang="fr-FR" sz="2800" dirty="0">
                <a:solidFill>
                  <a:prstClr val="black"/>
                </a:solidFill>
                <a:latin typeface="Arial" panose="020B0604020202020204" pitchFamily="34" charset="0"/>
                <a:cs typeface="Arial" panose="020B0604020202020204" pitchFamily="34" charset="0"/>
              </a:rPr>
              <a:t>cohorte prospective observationnelle à visée descriptive</a:t>
            </a:r>
          </a:p>
          <a:p>
            <a:pPr lvl="0">
              <a:lnSpc>
                <a:spcPct val="150000"/>
              </a:lnSpc>
              <a:buFont typeface="Wingdings" pitchFamily="2" charset="2"/>
              <a:buChar char="q"/>
            </a:pPr>
            <a:r>
              <a:rPr lang="fr-FR" sz="2800" b="1" dirty="0">
                <a:solidFill>
                  <a:prstClr val="black"/>
                </a:solidFill>
                <a:latin typeface="Arial" panose="020B0604020202020204" pitchFamily="34" charset="0"/>
                <a:cs typeface="Arial" panose="020B0604020202020204" pitchFamily="34" charset="0"/>
              </a:rPr>
              <a:t>Durée d’étude : </a:t>
            </a:r>
            <a:r>
              <a:rPr lang="fr-FR" sz="2800" dirty="0">
                <a:solidFill>
                  <a:prstClr val="black"/>
                </a:solidFill>
                <a:latin typeface="Arial" panose="020B0604020202020204" pitchFamily="34" charset="0"/>
                <a:cs typeface="Arial" panose="020B0604020202020204" pitchFamily="34" charset="0"/>
              </a:rPr>
              <a:t>01</a:t>
            </a:r>
            <a:r>
              <a:rPr lang="fr-FR" sz="2800" b="1" dirty="0">
                <a:solidFill>
                  <a:prstClr val="black"/>
                </a:solidFill>
                <a:latin typeface="Arial" panose="020B0604020202020204" pitchFamily="34" charset="0"/>
                <a:cs typeface="Arial" panose="020B0604020202020204" pitchFamily="34" charset="0"/>
              </a:rPr>
              <a:t> </a:t>
            </a:r>
            <a:r>
              <a:rPr lang="fr-FR" sz="2800" dirty="0">
                <a:solidFill>
                  <a:prstClr val="black"/>
                </a:solidFill>
                <a:latin typeface="Arial" panose="020B0604020202020204" pitchFamily="34" charset="0"/>
                <a:cs typeface="Arial" panose="020B0604020202020204" pitchFamily="34" charset="0"/>
              </a:rPr>
              <a:t>mars au 30 novembre 2020 soit 9 mois</a:t>
            </a:r>
          </a:p>
          <a:p>
            <a:pPr marL="0" indent="0" algn="just">
              <a:lnSpc>
                <a:spcPct val="150000"/>
              </a:lnSpc>
              <a:buNone/>
            </a:pP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a:xfrm>
            <a:off x="8244408" y="6356350"/>
            <a:ext cx="442392" cy="385018"/>
          </a:xfrm>
          <a:solidFill>
            <a:schemeClr val="bg1">
              <a:lumMod val="85000"/>
            </a:schemeClr>
          </a:solidFill>
        </p:spPr>
        <p:txBody>
          <a:bodyPr/>
          <a:lstStyle/>
          <a:p>
            <a:pPr algn="ctr"/>
            <a:fld id="{12C11457-5389-4C75-895F-8C732FD273D9}" type="slidenum">
              <a:rPr lang="fr-FR" sz="1800" b="1">
                <a:solidFill>
                  <a:schemeClr val="tx1"/>
                </a:solidFill>
              </a:rPr>
              <a:pPr algn="ctr"/>
              <a:t>6</a:t>
            </a:fld>
            <a:endParaRPr lang="fr-FR" sz="1800" b="1" dirty="0">
              <a:solidFill>
                <a:schemeClr val="tx1"/>
              </a:solidFill>
            </a:endParaRPr>
          </a:p>
        </p:txBody>
      </p:sp>
    </p:spTree>
    <p:extLst>
      <p:ext uri="{BB962C8B-B14F-4D97-AF65-F5344CB8AC3E}">
        <p14:creationId xmlns:p14="http://schemas.microsoft.com/office/powerpoint/2010/main" val="4092488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424936" cy="778098"/>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spcBef>
                <a:spcPts val="0"/>
              </a:spcBef>
            </a:pPr>
            <a:r>
              <a:rPr lang="fr-FR" sz="3200" b="1" spc="300" dirty="0">
                <a:solidFill>
                  <a:prstClr val="black"/>
                </a:solidFill>
                <a:latin typeface="Arial Black" panose="020B0A04020102020204" pitchFamily="34" charset="0"/>
                <a:cs typeface="Times New Roman" pitchFamily="18" charset="0"/>
              </a:rPr>
              <a:t>PATIENTS ET METHODES 2/4</a:t>
            </a:r>
          </a:p>
        </p:txBody>
      </p:sp>
      <p:sp>
        <p:nvSpPr>
          <p:cNvPr id="3" name="Espace réservé du contenu 2"/>
          <p:cNvSpPr>
            <a:spLocks noGrp="1"/>
          </p:cNvSpPr>
          <p:nvPr>
            <p:ph idx="1"/>
          </p:nvPr>
        </p:nvSpPr>
        <p:spPr>
          <a:xfrm>
            <a:off x="0" y="1484784"/>
            <a:ext cx="9144000" cy="5112568"/>
          </a:xfrm>
        </p:spPr>
        <p:txBody>
          <a:bodyPr>
            <a:normAutofit/>
          </a:bodyPr>
          <a:lstStyle/>
          <a:p>
            <a:pPr lvl="0" algn="just">
              <a:lnSpc>
                <a:spcPct val="160000"/>
              </a:lnSpc>
              <a:buFont typeface="Wingdings" pitchFamily="2" charset="2"/>
              <a:buChar char="q"/>
            </a:pPr>
            <a:r>
              <a:rPr lang="fr-FR" sz="2800" b="1" dirty="0">
                <a:solidFill>
                  <a:prstClr val="black"/>
                </a:solidFill>
                <a:latin typeface="Arial" panose="020B0604020202020204" pitchFamily="34" charset="0"/>
                <a:cs typeface="Arial" panose="020B0604020202020204" pitchFamily="34" charset="0"/>
              </a:rPr>
              <a:t>Population d’étude</a:t>
            </a:r>
            <a:r>
              <a:rPr lang="fr-FR" sz="2800" dirty="0">
                <a:solidFill>
                  <a:prstClr val="black"/>
                </a:solidFill>
                <a:latin typeface="Arial" panose="020B0604020202020204" pitchFamily="34" charset="0"/>
                <a:cs typeface="Arial" panose="020B0604020202020204" pitchFamily="34" charset="0"/>
              </a:rPr>
              <a:t> : patients hospitalisés ou suivis en ambulatoire et porteurs d’une valvulopathie sévère sur valve native telle que définie par les guides de pratiques de l’ESC 2017 ou ayant bénéficié d’une</a:t>
            </a:r>
            <a:r>
              <a:rPr lang="fr-FR" dirty="0">
                <a:effectLst/>
                <a:latin typeface="Arial" panose="020B0604020202020204" pitchFamily="34" charset="0"/>
                <a:ea typeface="Calibri" panose="020F0502020204030204" pitchFamily="34" charset="0"/>
                <a:cs typeface="Times New Roman" panose="02020603050405020304" pitchFamily="18" charset="0"/>
              </a:rPr>
              <a:t> procédure d’intervention valvulaire antérieure</a:t>
            </a:r>
          </a:p>
          <a:p>
            <a:pPr lvl="0" algn="just">
              <a:lnSpc>
                <a:spcPct val="150000"/>
              </a:lnSpc>
              <a:buFont typeface="Wingdings" pitchFamily="2" charset="2"/>
              <a:buChar char="q"/>
            </a:pP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a:xfrm>
            <a:off x="8244408" y="6356350"/>
            <a:ext cx="442392" cy="385018"/>
          </a:xfrm>
          <a:solidFill>
            <a:schemeClr val="bg1">
              <a:lumMod val="85000"/>
            </a:schemeClr>
          </a:solidFill>
        </p:spPr>
        <p:txBody>
          <a:bodyPr/>
          <a:lstStyle/>
          <a:p>
            <a:pPr algn="ctr"/>
            <a:fld id="{12C11457-5389-4C75-895F-8C732FD273D9}" type="slidenum">
              <a:rPr lang="fr-FR" sz="1800" b="1">
                <a:solidFill>
                  <a:schemeClr val="tx1"/>
                </a:solidFill>
              </a:rPr>
              <a:pPr algn="ctr"/>
              <a:t>7</a:t>
            </a:fld>
            <a:endParaRPr lang="fr-FR" sz="1800" b="1" dirty="0">
              <a:solidFill>
                <a:schemeClr val="tx1"/>
              </a:solidFill>
            </a:endParaRPr>
          </a:p>
        </p:txBody>
      </p:sp>
    </p:spTree>
    <p:extLst>
      <p:ext uri="{BB962C8B-B14F-4D97-AF65-F5344CB8AC3E}">
        <p14:creationId xmlns:p14="http://schemas.microsoft.com/office/powerpoint/2010/main" val="17005259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3184" y="274638"/>
            <a:ext cx="8507288" cy="706090"/>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spcBef>
                <a:spcPts val="0"/>
              </a:spcBef>
            </a:pPr>
            <a:r>
              <a:rPr lang="fr-FR" sz="3200" b="1" spc="300" dirty="0">
                <a:solidFill>
                  <a:prstClr val="black"/>
                </a:solidFill>
                <a:latin typeface="Arial Black" panose="020B0A04020102020204" pitchFamily="34" charset="0"/>
                <a:cs typeface="Times New Roman" pitchFamily="18" charset="0"/>
              </a:rPr>
              <a:t>PATIENTS ET METHODES 3/4</a:t>
            </a:r>
          </a:p>
        </p:txBody>
      </p:sp>
      <p:sp>
        <p:nvSpPr>
          <p:cNvPr id="3" name="Espace réservé du contenu 2"/>
          <p:cNvSpPr>
            <a:spLocks noGrp="1"/>
          </p:cNvSpPr>
          <p:nvPr>
            <p:ph idx="1"/>
          </p:nvPr>
        </p:nvSpPr>
        <p:spPr>
          <a:xfrm>
            <a:off x="0" y="1124744"/>
            <a:ext cx="9144000" cy="5733256"/>
          </a:xfrm>
        </p:spPr>
        <p:txBody>
          <a:bodyPr>
            <a:normAutofit fontScale="92500" lnSpcReduction="20000"/>
          </a:bodyPr>
          <a:lstStyle/>
          <a:p>
            <a:pPr lvl="0">
              <a:lnSpc>
                <a:spcPct val="150000"/>
              </a:lnSpc>
              <a:buFont typeface="Wingdings" pitchFamily="2" charset="2"/>
              <a:buChar char="q"/>
            </a:pPr>
            <a:r>
              <a:rPr lang="fr-FR" sz="3300" b="1" dirty="0">
                <a:solidFill>
                  <a:prstClr val="black"/>
                </a:solidFill>
                <a:latin typeface="Arial" panose="020B0604020202020204" pitchFamily="34" charset="0"/>
                <a:cs typeface="Arial" panose="020B0604020202020204" pitchFamily="34" charset="0"/>
              </a:rPr>
              <a:t>Critères d’inclusion</a:t>
            </a:r>
          </a:p>
          <a:p>
            <a:pPr lvl="1" algn="just">
              <a:lnSpc>
                <a:spcPct val="150000"/>
              </a:lnSpc>
              <a:buFont typeface="Wingdings" panose="05000000000000000000" pitchFamily="2" charset="2"/>
              <a:buChar char="v"/>
            </a:pPr>
            <a:r>
              <a:rPr lang="fr-FR" sz="3300" dirty="0">
                <a:latin typeface="Arial" panose="020B0604020202020204" pitchFamily="34" charset="0"/>
                <a:ea typeface="Calibri" panose="020F0502020204030204" pitchFamily="34" charset="0"/>
                <a:cs typeface="Arial" panose="020B0604020202020204" pitchFamily="34" charset="0"/>
              </a:rPr>
              <a:t>Consentement éclairé du patient</a:t>
            </a:r>
          </a:p>
          <a:p>
            <a:pPr lvl="1" algn="just">
              <a:lnSpc>
                <a:spcPct val="150000"/>
              </a:lnSpc>
              <a:buFont typeface="Wingdings" panose="05000000000000000000" pitchFamily="2" charset="2"/>
              <a:buChar char="v"/>
            </a:pPr>
            <a:r>
              <a:rPr lang="fr-FR" sz="3300" dirty="0">
                <a:latin typeface="Arial" panose="020B0604020202020204" pitchFamily="34" charset="0"/>
                <a:ea typeface="Calibri" panose="020F0502020204030204" pitchFamily="34" charset="0"/>
                <a:cs typeface="Arial" panose="020B0604020202020204" pitchFamily="34" charset="0"/>
              </a:rPr>
              <a:t>Age </a:t>
            </a:r>
            <a:r>
              <a:rPr lang="fr-FR" sz="3300" dirty="0">
                <a:solidFill>
                  <a:srgbClr val="000000"/>
                </a:solidFill>
                <a:latin typeface="Arial" panose="020B0604020202020204" pitchFamily="34" charset="0"/>
                <a:ea typeface="Calibri" panose="020F0502020204030204" pitchFamily="34" charset="0"/>
              </a:rPr>
              <a:t>≥ </a:t>
            </a:r>
            <a:r>
              <a:rPr lang="fr-FR" sz="3300" dirty="0">
                <a:latin typeface="Arial" panose="020B0604020202020204" pitchFamily="34" charset="0"/>
                <a:ea typeface="Calibri" panose="020F0502020204030204" pitchFamily="34" charset="0"/>
                <a:cs typeface="Arial" panose="020B0604020202020204" pitchFamily="34" charset="0"/>
              </a:rPr>
              <a:t>18 ans</a:t>
            </a:r>
          </a:p>
          <a:p>
            <a:pPr lvl="1" algn="just">
              <a:lnSpc>
                <a:spcPct val="150000"/>
              </a:lnSpc>
              <a:buFont typeface="Wingdings" panose="05000000000000000000" pitchFamily="2" charset="2"/>
              <a:buChar char="v"/>
            </a:pPr>
            <a:r>
              <a:rPr lang="fr-FR" sz="3300" dirty="0">
                <a:latin typeface="Arial" panose="020B0604020202020204" pitchFamily="34" charset="0"/>
                <a:ea typeface="Calibri" panose="020F0502020204030204" pitchFamily="34" charset="0"/>
                <a:cs typeface="Arial" panose="020B0604020202020204" pitchFamily="34" charset="0"/>
              </a:rPr>
              <a:t>Porteur d’une valvulopathie sévère ou avec ATCD d’intervention valvulaire</a:t>
            </a:r>
          </a:p>
          <a:p>
            <a:pPr lvl="1" algn="just">
              <a:lnSpc>
                <a:spcPct val="150000"/>
              </a:lnSpc>
              <a:buFont typeface="Wingdings" panose="05000000000000000000" pitchFamily="2" charset="2"/>
              <a:buChar char="q"/>
            </a:pPr>
            <a:r>
              <a:rPr lang="fr-FR" sz="3300" b="1" dirty="0">
                <a:latin typeface="Arial" panose="020B0604020202020204" pitchFamily="34" charset="0"/>
                <a:ea typeface="Calibri" panose="020F0502020204030204" pitchFamily="34" charset="0"/>
                <a:cs typeface="Arial" panose="020B0604020202020204" pitchFamily="34" charset="0"/>
              </a:rPr>
              <a:t> Déroulement de l’étude </a:t>
            </a:r>
          </a:p>
          <a:p>
            <a:pPr lvl="1" algn="just">
              <a:lnSpc>
                <a:spcPct val="150000"/>
              </a:lnSpc>
              <a:buFont typeface="Wingdings" panose="05000000000000000000" pitchFamily="2" charset="2"/>
              <a:buChar char="v"/>
            </a:pPr>
            <a:r>
              <a:rPr lang="fr-FR" sz="3300" dirty="0">
                <a:latin typeface="Arial" panose="020B0604020202020204" pitchFamily="34" charset="0"/>
                <a:ea typeface="Calibri" panose="020F0502020204030204" pitchFamily="34" charset="0"/>
                <a:cs typeface="Arial" panose="020B0604020202020204" pitchFamily="34" charset="0"/>
              </a:rPr>
              <a:t>Phase de collecte de 6 mois</a:t>
            </a:r>
          </a:p>
          <a:p>
            <a:pPr lvl="1" algn="just">
              <a:lnSpc>
                <a:spcPct val="150000"/>
              </a:lnSpc>
              <a:buFont typeface="Wingdings" panose="05000000000000000000" pitchFamily="2" charset="2"/>
              <a:buChar char="v"/>
            </a:pPr>
            <a:r>
              <a:rPr lang="fr-FR" sz="3300" dirty="0">
                <a:latin typeface="Arial" panose="020B0604020202020204" pitchFamily="34" charset="0"/>
                <a:ea typeface="Calibri" panose="020F0502020204030204" pitchFamily="34" charset="0"/>
                <a:cs typeface="Arial" panose="020B0604020202020204" pitchFamily="34" charset="0"/>
              </a:rPr>
              <a:t>Suivi 3 mois  patient après son inclusion</a:t>
            </a:r>
          </a:p>
          <a:p>
            <a:pPr lvl="1" algn="just">
              <a:lnSpc>
                <a:spcPct val="150000"/>
              </a:lnSpc>
              <a:buFont typeface="Wingdings" panose="05000000000000000000" pitchFamily="2" charset="2"/>
              <a:buChar char="v"/>
            </a:pPr>
            <a:endParaRPr lang="fr-FR" dirty="0">
              <a:latin typeface="Arial" panose="020B0604020202020204" pitchFamily="34" charset="0"/>
              <a:ea typeface="Calibri" panose="020F0502020204030204" pitchFamily="34" charset="0"/>
              <a:cs typeface="Arial" panose="020B0604020202020204" pitchFamily="34" charset="0"/>
            </a:endParaRPr>
          </a:p>
          <a:p>
            <a:pPr marL="457200" lvl="1" indent="0" algn="just">
              <a:lnSpc>
                <a:spcPct val="150000"/>
              </a:lnSpc>
              <a:buNone/>
            </a:pPr>
            <a:endParaRPr lang="fr-FR" b="1" dirty="0">
              <a:latin typeface="Arial" panose="020B0604020202020204" pitchFamily="34" charset="0"/>
              <a:ea typeface="Calibri" panose="020F0502020204030204" pitchFamily="34" charset="0"/>
              <a:cs typeface="Arial" panose="020B0604020202020204" pitchFamily="34" charset="0"/>
            </a:endParaRPr>
          </a:p>
          <a:p>
            <a:pPr lvl="1" algn="just">
              <a:lnSpc>
                <a:spcPct val="150000"/>
              </a:lnSpc>
              <a:buFont typeface="Wingdings" panose="05000000000000000000" pitchFamily="2" charset="2"/>
              <a:buChar char="v"/>
            </a:pPr>
            <a:endParaRPr lang="fr-FR" b="1" dirty="0">
              <a:latin typeface="Arial" panose="020B0604020202020204" pitchFamily="34" charset="0"/>
              <a:ea typeface="Calibri" panose="020F0502020204030204" pitchFamily="34" charset="0"/>
              <a:cs typeface="Arial" panose="020B0604020202020204" pitchFamily="34" charset="0"/>
            </a:endParaRPr>
          </a:p>
          <a:p>
            <a:pPr marL="457200" lvl="1" indent="0" algn="just">
              <a:lnSpc>
                <a:spcPct val="150000"/>
              </a:lnSpc>
              <a:buNone/>
            </a:pPr>
            <a:endParaRPr lang="fr-FR" dirty="0">
              <a:latin typeface="Arial" panose="020B0604020202020204" pitchFamily="34" charset="0"/>
              <a:ea typeface="Calibri" panose="020F0502020204030204" pitchFamily="34" charset="0"/>
              <a:cs typeface="Arial" panose="020B0604020202020204" pitchFamily="34" charset="0"/>
            </a:endParaRPr>
          </a:p>
          <a:p>
            <a:pPr marL="457200" lvl="1" indent="0" algn="just">
              <a:lnSpc>
                <a:spcPct val="150000"/>
              </a:lnSpc>
              <a:buNone/>
            </a:pPr>
            <a:endParaRPr lang="fr-FR" sz="4400" dirty="0">
              <a:solidFill>
                <a:prstClr val="black"/>
              </a:solidFill>
              <a:latin typeface="Arial" panose="020B0604020202020204" pitchFamily="34" charset="0"/>
              <a:cs typeface="Arial" panose="020B0604020202020204" pitchFamily="34" charset="0"/>
            </a:endParaRPr>
          </a:p>
        </p:txBody>
      </p:sp>
      <p:sp>
        <p:nvSpPr>
          <p:cNvPr id="6" name="Espace réservé du numéro de diapositive 5"/>
          <p:cNvSpPr>
            <a:spLocks noGrp="1"/>
          </p:cNvSpPr>
          <p:nvPr>
            <p:ph type="sldNum" sz="quarter" idx="12"/>
          </p:nvPr>
        </p:nvSpPr>
        <p:spPr>
          <a:xfrm>
            <a:off x="8244408" y="6356350"/>
            <a:ext cx="442392" cy="385018"/>
          </a:xfrm>
          <a:solidFill>
            <a:schemeClr val="bg1">
              <a:lumMod val="85000"/>
            </a:schemeClr>
          </a:solidFill>
        </p:spPr>
        <p:txBody>
          <a:bodyPr/>
          <a:lstStyle/>
          <a:p>
            <a:pPr algn="ctr"/>
            <a:fld id="{12C11457-5389-4C75-895F-8C732FD273D9}" type="slidenum">
              <a:rPr lang="fr-FR" sz="1800" b="1">
                <a:solidFill>
                  <a:schemeClr val="tx1"/>
                </a:solidFill>
              </a:rPr>
              <a:pPr algn="ctr"/>
              <a:t>8</a:t>
            </a:fld>
            <a:endParaRPr lang="fr-FR" sz="1800" b="1" dirty="0">
              <a:solidFill>
                <a:schemeClr val="tx1"/>
              </a:solidFill>
            </a:endParaRPr>
          </a:p>
        </p:txBody>
      </p:sp>
    </p:spTree>
    <p:extLst>
      <p:ext uri="{BB962C8B-B14F-4D97-AF65-F5344CB8AC3E}">
        <p14:creationId xmlns:p14="http://schemas.microsoft.com/office/powerpoint/2010/main" val="1707620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1C0679-6E44-4986-929E-A47D85667DD3}"/>
              </a:ext>
            </a:extLst>
          </p:cNvPr>
          <p:cNvSpPr>
            <a:spLocks noGrp="1"/>
          </p:cNvSpPr>
          <p:nvPr>
            <p:ph type="title"/>
          </p:nvPr>
        </p:nvSpPr>
        <p:spPr>
          <a:xfrm>
            <a:off x="395536" y="274638"/>
            <a:ext cx="8291264" cy="778098"/>
          </a:xfrm>
          <a:solidFill>
            <a:schemeClr val="bg1">
              <a:lumMod val="85000"/>
            </a:schemeClr>
          </a:solidFill>
          <a:ln w="19050">
            <a:solidFill>
              <a:srgbClr val="002060"/>
            </a:solidFill>
          </a:ln>
        </p:spPr>
        <p:txBody>
          <a:bodyPr/>
          <a:lstStyle/>
          <a:p>
            <a:r>
              <a:rPr lang="fr-FR" sz="3200" b="1" dirty="0">
                <a:solidFill>
                  <a:prstClr val="black"/>
                </a:solidFill>
                <a:latin typeface="Arial Black" panose="020B0A04020102020204" pitchFamily="34" charset="0"/>
                <a:cs typeface="Times New Roman" pitchFamily="18" charset="0"/>
              </a:rPr>
              <a:t>PATIENTS ET METHODES 4/4</a:t>
            </a:r>
            <a:endParaRPr lang="fr-FR" dirty="0"/>
          </a:p>
        </p:txBody>
      </p:sp>
      <p:sp>
        <p:nvSpPr>
          <p:cNvPr id="3" name="Espace réservé du contenu 2">
            <a:extLst>
              <a:ext uri="{FF2B5EF4-FFF2-40B4-BE49-F238E27FC236}">
                <a16:creationId xmlns:a16="http://schemas.microsoft.com/office/drawing/2014/main" id="{AAF7FCE0-2229-404F-BDB1-52FE8499B9A2}"/>
              </a:ext>
            </a:extLst>
          </p:cNvPr>
          <p:cNvSpPr>
            <a:spLocks noGrp="1"/>
          </p:cNvSpPr>
          <p:nvPr>
            <p:ph idx="1"/>
          </p:nvPr>
        </p:nvSpPr>
        <p:spPr>
          <a:xfrm>
            <a:off x="395536" y="1052738"/>
            <a:ext cx="8507288" cy="5481315"/>
          </a:xfrm>
        </p:spPr>
        <p:txBody>
          <a:bodyPr>
            <a:noAutofit/>
          </a:bodyPr>
          <a:lstStyle/>
          <a:p>
            <a:pPr>
              <a:lnSpc>
                <a:spcPct val="150000"/>
              </a:lnSpc>
              <a:buFont typeface="Wingdings" panose="05000000000000000000" pitchFamily="2" charset="2"/>
              <a:buChar char="q"/>
            </a:pPr>
            <a:r>
              <a:rPr lang="fr-FR" sz="2800" b="1" dirty="0">
                <a:latin typeface="Arial" panose="020B0604020202020204" pitchFamily="34" charset="0"/>
                <a:ea typeface="Calibri" panose="020F0502020204030204" pitchFamily="34" charset="0"/>
                <a:cs typeface="Arial" panose="020B0604020202020204" pitchFamily="34" charset="0"/>
              </a:rPr>
              <a:t>Traitement et analyse des données</a:t>
            </a:r>
          </a:p>
          <a:p>
            <a:pPr lvl="1">
              <a:lnSpc>
                <a:spcPct val="150000"/>
              </a:lnSpc>
              <a:buFont typeface="Wingdings" panose="05000000000000000000" pitchFamily="2" charset="2"/>
              <a:buChar char="v"/>
            </a:pPr>
            <a:r>
              <a:rPr lang="fr-FR" dirty="0">
                <a:latin typeface="Arial" panose="020B0604020202020204" pitchFamily="34" charset="0"/>
                <a:ea typeface="Calibri" panose="020F0502020204030204" pitchFamily="34" charset="0"/>
                <a:cs typeface="Times New Roman" panose="02020603050405020304" pitchFamily="18" charset="0"/>
              </a:rPr>
              <a:t>Saisie: EPIINFO version 7.2.2.6</a:t>
            </a:r>
          </a:p>
          <a:p>
            <a:pPr lvl="1">
              <a:lnSpc>
                <a:spcPct val="150000"/>
              </a:lnSpc>
              <a:buFont typeface="Wingdings" panose="05000000000000000000" pitchFamily="2" charset="2"/>
              <a:buChar char="v"/>
            </a:pPr>
            <a:r>
              <a:rPr lang="fr-FR" dirty="0">
                <a:latin typeface="Arial" panose="020B0604020202020204" pitchFamily="34" charset="0"/>
                <a:ea typeface="Calibri" panose="020F0502020204030204" pitchFamily="34" charset="0"/>
                <a:cs typeface="Times New Roman" panose="02020603050405020304" pitchFamily="18" charset="0"/>
              </a:rPr>
              <a:t>Analyse: STATA version 15.1</a:t>
            </a:r>
          </a:p>
          <a:p>
            <a:pPr lvl="1">
              <a:lnSpc>
                <a:spcPct val="150000"/>
              </a:lnSpc>
              <a:buFont typeface="Wingdings" panose="05000000000000000000" pitchFamily="2" charset="2"/>
              <a:buChar char="v"/>
            </a:pPr>
            <a:r>
              <a:rPr lang="fr-FR" dirty="0">
                <a:latin typeface="Arial" panose="020B0604020202020204" pitchFamily="34" charset="0"/>
                <a:ea typeface="Calibri" panose="020F0502020204030204" pitchFamily="34" charset="0"/>
                <a:cs typeface="Arial" panose="020B0604020202020204" pitchFamily="34" charset="0"/>
              </a:rPr>
              <a:t>Test de X² de Pearson: comparaison des variables qualitatives</a:t>
            </a:r>
          </a:p>
          <a:p>
            <a:pPr lvl="1">
              <a:lnSpc>
                <a:spcPct val="150000"/>
              </a:lnSpc>
              <a:buFont typeface="Wingdings" panose="05000000000000000000" pitchFamily="2" charset="2"/>
              <a:buChar char="v"/>
            </a:pPr>
            <a:r>
              <a:rPr lang="fr-FR" dirty="0">
                <a:latin typeface="Arial" panose="020B0604020202020204" pitchFamily="34" charset="0"/>
                <a:ea typeface="Calibri" panose="020F0502020204030204" pitchFamily="34" charset="0"/>
                <a:cs typeface="Arial" panose="020B0604020202020204" pitchFamily="34" charset="0"/>
              </a:rPr>
              <a:t>Test de </a:t>
            </a:r>
            <a:r>
              <a:rPr lang="fr-FR" dirty="0" err="1">
                <a:latin typeface="Arial" panose="020B0604020202020204" pitchFamily="34" charset="0"/>
                <a:ea typeface="Calibri" panose="020F0502020204030204" pitchFamily="34" charset="0"/>
                <a:cs typeface="Arial" panose="020B0604020202020204" pitchFamily="34" charset="0"/>
              </a:rPr>
              <a:t>Student</a:t>
            </a:r>
            <a:r>
              <a:rPr lang="fr-FR" dirty="0">
                <a:latin typeface="Arial" panose="020B0604020202020204" pitchFamily="34" charset="0"/>
                <a:ea typeface="Calibri" panose="020F0502020204030204" pitchFamily="34" charset="0"/>
                <a:cs typeface="Arial" panose="020B0604020202020204" pitchFamily="34" charset="0"/>
              </a:rPr>
              <a:t>: comparaison des variables quantitatives</a:t>
            </a:r>
          </a:p>
          <a:p>
            <a:pPr lvl="1">
              <a:lnSpc>
                <a:spcPct val="150000"/>
              </a:lnSpc>
              <a:buFont typeface="Wingdings" panose="05000000000000000000" pitchFamily="2" charset="2"/>
              <a:buChar char="v"/>
            </a:pPr>
            <a:r>
              <a:rPr lang="fr-FR" dirty="0">
                <a:latin typeface="Arial" panose="020B0604020202020204" pitchFamily="34" charset="0"/>
                <a:ea typeface="Calibri" panose="020F0502020204030204" pitchFamily="34" charset="0"/>
                <a:cs typeface="Arial" panose="020B0604020202020204" pitchFamily="34" charset="0"/>
              </a:rPr>
              <a:t>Seuil significatif pour </a:t>
            </a:r>
            <a:r>
              <a:rPr lang="fr-FR" dirty="0">
                <a:latin typeface="Arial" panose="020B0604020202020204" pitchFamily="34" charset="0"/>
                <a:ea typeface="Calibri" panose="020F0502020204030204" pitchFamily="34" charset="0"/>
                <a:cs typeface="Times New Roman" panose="02020603050405020304" pitchFamily="18" charset="0"/>
              </a:rPr>
              <a:t>p&lt; 0,05 </a:t>
            </a:r>
            <a:endParaRPr lang="fr-FR" dirty="0">
              <a:latin typeface="Arial" panose="020B0604020202020204" pitchFamily="34" charset="0"/>
              <a:ea typeface="Calibri" panose="020F0502020204030204" pitchFamily="34" charset="0"/>
              <a:cs typeface="Arial" panose="020B0604020202020204" pitchFamily="34" charset="0"/>
            </a:endParaRPr>
          </a:p>
          <a:p>
            <a:pPr>
              <a:lnSpc>
                <a:spcPct val="150000"/>
              </a:lnSpc>
              <a:buFont typeface="Wingdings" panose="05000000000000000000" pitchFamily="2" charset="2"/>
              <a:buChar char="v"/>
            </a:pPr>
            <a:endParaRPr lang="fr-FR" sz="2800"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A11AEE74-945A-4150-B51C-6C39112A0AC5}"/>
              </a:ext>
            </a:extLst>
          </p:cNvPr>
          <p:cNvSpPr>
            <a:spLocks noGrp="1"/>
          </p:cNvSpPr>
          <p:nvPr>
            <p:ph type="sldNum" sz="quarter" idx="12"/>
          </p:nvPr>
        </p:nvSpPr>
        <p:spPr>
          <a:xfrm>
            <a:off x="8172400" y="6309322"/>
            <a:ext cx="514400" cy="492533"/>
          </a:xfrm>
          <a:solidFill>
            <a:schemeClr val="bg1">
              <a:lumMod val="85000"/>
            </a:schemeClr>
          </a:solidFill>
        </p:spPr>
        <p:txBody>
          <a:bodyPr/>
          <a:lstStyle/>
          <a:p>
            <a:pPr algn="ctr"/>
            <a:fld id="{12C11457-5389-4C75-895F-8C732FD273D9}" type="slidenum">
              <a:rPr lang="fr-FR" sz="1800" b="1">
                <a:solidFill>
                  <a:schemeClr val="tx1"/>
                </a:solidFill>
              </a:rPr>
              <a:pPr algn="ctr"/>
              <a:t>9</a:t>
            </a:fld>
            <a:endParaRPr lang="fr-FR" sz="1800" b="1" dirty="0">
              <a:solidFill>
                <a:schemeClr val="tx1"/>
              </a:solidFill>
            </a:endParaRPr>
          </a:p>
        </p:txBody>
      </p:sp>
    </p:spTree>
    <p:extLst>
      <p:ext uri="{BB962C8B-B14F-4D97-AF65-F5344CB8AC3E}">
        <p14:creationId xmlns:p14="http://schemas.microsoft.com/office/powerpoint/2010/main" val="15043306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16821</TotalTime>
  <Words>1644</Words>
  <Application>Microsoft Office PowerPoint</Application>
  <PresentationFormat>Affichage à l'écran (4:3)</PresentationFormat>
  <Paragraphs>369</Paragraphs>
  <Slides>29</Slides>
  <Notes>21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Arial</vt:lpstr>
      <vt:lpstr>Arial Black</vt:lpstr>
      <vt:lpstr>Calibri</vt:lpstr>
      <vt:lpstr>Times New Roman</vt:lpstr>
      <vt:lpstr>TimesNewRoman</vt:lpstr>
      <vt:lpstr>Wingdings</vt:lpstr>
      <vt:lpstr>Thème Office</vt:lpstr>
      <vt:lpstr>Présentation PowerPoint</vt:lpstr>
      <vt:lpstr>Présentation PowerPoint</vt:lpstr>
      <vt:lpstr>PLAN </vt:lpstr>
      <vt:lpstr>INTRODUCTION</vt:lpstr>
      <vt:lpstr>OBJECTIFS</vt:lpstr>
      <vt:lpstr>PATIENTS ET METHODES 1/4</vt:lpstr>
      <vt:lpstr>PATIENTS ET METHODES 2/4</vt:lpstr>
      <vt:lpstr>PATIENTS ET METHODES 3/4</vt:lpstr>
      <vt:lpstr>PATIENTS ET METHODES 4/4</vt:lpstr>
      <vt:lpstr>Hr</vt:lpstr>
      <vt:lpstr>Hr</vt:lpstr>
      <vt:lpstr>RESULTATS 3/10</vt:lpstr>
      <vt:lpstr>RESULTATS 4/10</vt:lpstr>
      <vt:lpstr>RESULTATS 5/10</vt:lpstr>
      <vt:lpstr>RESULTATS 6/10</vt:lpstr>
      <vt:lpstr>RESULTATS 7/10</vt:lpstr>
      <vt:lpstr>RESULTATS 9/10</vt:lpstr>
      <vt:lpstr>RESULTATS 10/10</vt:lpstr>
      <vt:lpstr>DISCUSSION 1/8</vt:lpstr>
      <vt:lpstr>DISCUSSION 2/8</vt:lpstr>
      <vt:lpstr>DISCUSSION 3/8</vt:lpstr>
      <vt:lpstr>DISCUSSION 4/8</vt:lpstr>
      <vt:lpstr>DISCUSSION 5/8</vt:lpstr>
      <vt:lpstr>DISCUSSION 6/8</vt:lpstr>
      <vt:lpstr>DISCUSSION 7/8</vt:lpstr>
      <vt:lpstr>DISCUSSION 8/8</vt:lpstr>
      <vt:lpstr>CONCLUSION 1/2</vt:lpstr>
      <vt:lpstr>CONCLUSION 1/2</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BIENVENUE A L’UNITÉ DE FORMATION ET DE RECHERCHE EN SCIENCES DE LA SANTÉ (UFR/SDS)</dc:title>
  <dc:creator>user</dc:creator>
  <cp:lastModifiedBy>Dr KOLOGO K. JONAS</cp:lastModifiedBy>
  <cp:revision>692</cp:revision>
  <dcterms:created xsi:type="dcterms:W3CDTF">2014-10-07T21:36:27Z</dcterms:created>
  <dcterms:modified xsi:type="dcterms:W3CDTF">2021-10-27T23:04:20Z</dcterms:modified>
</cp:coreProperties>
</file>